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51" r:id="rId2"/>
    <p:sldMasterId id="2147483676" r:id="rId3"/>
    <p:sldMasterId id="2147483669" r:id="rId4"/>
    <p:sldMasterId id="2147483688" r:id="rId5"/>
    <p:sldMasterId id="2147483690" r:id="rId6"/>
    <p:sldMasterId id="2147483693" r:id="rId7"/>
    <p:sldMasterId id="2147483697" r:id="rId8"/>
    <p:sldMasterId id="2147483700" r:id="rId9"/>
    <p:sldMasterId id="2147483703" r:id="rId10"/>
  </p:sldMasterIdLst>
  <p:notesMasterIdLst>
    <p:notesMasterId r:id="rId24"/>
  </p:notesMasterIdLst>
  <p:handoutMasterIdLst>
    <p:handoutMasterId r:id="rId25"/>
  </p:handoutMasterIdLst>
  <p:sldIdLst>
    <p:sldId id="625" r:id="rId11"/>
    <p:sldId id="647" r:id="rId12"/>
    <p:sldId id="635" r:id="rId13"/>
    <p:sldId id="639" r:id="rId14"/>
    <p:sldId id="640" r:id="rId15"/>
    <p:sldId id="636" r:id="rId16"/>
    <p:sldId id="637" r:id="rId17"/>
    <p:sldId id="643" r:id="rId18"/>
    <p:sldId id="638" r:id="rId19"/>
    <p:sldId id="642" r:id="rId20"/>
    <p:sldId id="645" r:id="rId21"/>
    <p:sldId id="644" r:id="rId22"/>
    <p:sldId id="646" r:id="rId23"/>
  </p:sldIdLst>
  <p:sldSz cx="9144000" cy="6858000" type="screen4x3"/>
  <p:notesSz cx="6797675" cy="987425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78658-CE51-44EF-9363-5FA6D565ABB5}" v="15" dt="2021-04-01T12:58:12.932"/>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84" autoAdjust="0"/>
    <p:restoredTop sz="89398" autoAdjust="0"/>
  </p:normalViewPr>
  <p:slideViewPr>
    <p:cSldViewPr snapToGrid="0" snapToObjects="1" showGuides="1">
      <p:cViewPr varScale="1">
        <p:scale>
          <a:sx n="58" d="100"/>
          <a:sy n="58" d="100"/>
        </p:scale>
        <p:origin x="816" y="52"/>
      </p:cViewPr>
      <p:guideLst>
        <p:guide orient="horz" pos="3645"/>
        <p:guide pos="2880"/>
      </p:guideLst>
    </p:cSldViewPr>
  </p:slideViewPr>
  <p:outlineViewPr>
    <p:cViewPr>
      <p:scale>
        <a:sx n="33" d="100"/>
        <a:sy n="33" d="100"/>
      </p:scale>
      <p:origin x="0" y="-3174"/>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140" d="100"/>
          <a:sy n="140" d="100"/>
        </p:scale>
        <p:origin x="-72" y="50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eroth, Eva" userId="881f5072-6463-4208-a709-bee84b21d039" providerId="ADAL" clId="{ED578658-CE51-44EF-9363-5FA6D565ABB5}"/>
    <pc:docChg chg="custSel addSld modSld">
      <pc:chgData name="Iveroth, Eva" userId="881f5072-6463-4208-a709-bee84b21d039" providerId="ADAL" clId="{ED578658-CE51-44EF-9363-5FA6D565ABB5}" dt="2021-04-01T13:01:16.677" v="496" actId="20577"/>
      <pc:docMkLst>
        <pc:docMk/>
      </pc:docMkLst>
      <pc:sldChg chg="modSp new mod modNotesTx">
        <pc:chgData name="Iveroth, Eva" userId="881f5072-6463-4208-a709-bee84b21d039" providerId="ADAL" clId="{ED578658-CE51-44EF-9363-5FA6D565ABB5}" dt="2021-04-01T13:01:16.677" v="496" actId="20577"/>
        <pc:sldMkLst>
          <pc:docMk/>
          <pc:sldMk cId="3016862637" sldId="628"/>
        </pc:sldMkLst>
        <pc:spChg chg="mod">
          <ac:chgData name="Iveroth, Eva" userId="881f5072-6463-4208-a709-bee84b21d039" providerId="ADAL" clId="{ED578658-CE51-44EF-9363-5FA6D565ABB5}" dt="2021-04-01T12:22:35.042" v="128" actId="20577"/>
          <ac:spMkLst>
            <pc:docMk/>
            <pc:sldMk cId="3016862637" sldId="628"/>
            <ac:spMk id="2" creationId="{37BBB42A-8BF3-4100-8E35-7E27B7117CD8}"/>
          </ac:spMkLst>
        </pc:spChg>
        <pc:spChg chg="mod">
          <ac:chgData name="Iveroth, Eva" userId="881f5072-6463-4208-a709-bee84b21d039" providerId="ADAL" clId="{ED578658-CE51-44EF-9363-5FA6D565ABB5}" dt="2021-04-01T13:00:36.940" v="477" actId="20577"/>
          <ac:spMkLst>
            <pc:docMk/>
            <pc:sldMk cId="3016862637" sldId="628"/>
            <ac:spMk id="3" creationId="{AC73616F-CF21-4F36-A47B-3E518E790282}"/>
          </ac:spMkLst>
        </pc:spChg>
        <pc:spChg chg="mod">
          <ac:chgData name="Iveroth, Eva" userId="881f5072-6463-4208-a709-bee84b21d039" providerId="ADAL" clId="{ED578658-CE51-44EF-9363-5FA6D565ABB5}" dt="2021-04-01T13:01:16.677" v="496" actId="20577"/>
          <ac:spMkLst>
            <pc:docMk/>
            <pc:sldMk cId="3016862637" sldId="628"/>
            <ac:spMk id="4" creationId="{98E4A5E5-DFE6-4EA7-AC92-C7633C463878}"/>
          </ac:spMkLst>
        </pc:spChg>
        <pc:spChg chg="mod">
          <ac:chgData name="Iveroth, Eva" userId="881f5072-6463-4208-a709-bee84b21d039" providerId="ADAL" clId="{ED578658-CE51-44EF-9363-5FA6D565ABB5}" dt="2021-04-01T11:54:56.326" v="13" actId="20577"/>
          <ac:spMkLst>
            <pc:docMk/>
            <pc:sldMk cId="3016862637" sldId="628"/>
            <ac:spMk id="5" creationId="{AB0BBC02-E3CA-47AF-A796-46C08EC91AB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712" cy="495686"/>
          </a:xfrm>
          <a:prstGeom prst="rect">
            <a:avLst/>
          </a:prstGeom>
        </p:spPr>
        <p:txBody>
          <a:bodyPr vert="horz" lIns="91120" tIns="45560" rIns="91120" bIns="45560" rtlCol="0"/>
          <a:lstStyle>
            <a:lvl1pPr algn="l">
              <a:defRPr sz="1200"/>
            </a:lvl1pPr>
          </a:lstStyle>
          <a:p>
            <a:endParaRPr lang="pl-PL"/>
          </a:p>
        </p:txBody>
      </p:sp>
      <p:sp>
        <p:nvSpPr>
          <p:cNvPr id="3" name="Symbol zastępczy daty 2"/>
          <p:cNvSpPr>
            <a:spLocks noGrp="1"/>
          </p:cNvSpPr>
          <p:nvPr>
            <p:ph type="dt" sz="quarter" idx="1"/>
          </p:nvPr>
        </p:nvSpPr>
        <p:spPr>
          <a:xfrm>
            <a:off x="3850375" y="0"/>
            <a:ext cx="2945712" cy="495686"/>
          </a:xfrm>
          <a:prstGeom prst="rect">
            <a:avLst/>
          </a:prstGeom>
        </p:spPr>
        <p:txBody>
          <a:bodyPr vert="horz" lIns="91120" tIns="45560" rIns="91120" bIns="45560" rtlCol="0"/>
          <a:lstStyle>
            <a:lvl1pPr algn="r">
              <a:defRPr sz="1200"/>
            </a:lvl1pPr>
          </a:lstStyle>
          <a:p>
            <a:fld id="{315DE8E5-0C58-4068-81D7-522A0001C311}" type="datetimeFigureOut">
              <a:rPr lang="pl-PL" smtClean="0"/>
              <a:t>03.06.2021</a:t>
            </a:fld>
            <a:endParaRPr lang="pl-PL"/>
          </a:p>
        </p:txBody>
      </p:sp>
      <p:sp>
        <p:nvSpPr>
          <p:cNvPr id="4" name="Symbol zastępczy stopki 3"/>
          <p:cNvSpPr>
            <a:spLocks noGrp="1"/>
          </p:cNvSpPr>
          <p:nvPr>
            <p:ph type="ftr" sz="quarter" idx="2"/>
          </p:nvPr>
        </p:nvSpPr>
        <p:spPr>
          <a:xfrm>
            <a:off x="0" y="9378565"/>
            <a:ext cx="2945712" cy="495686"/>
          </a:xfrm>
          <a:prstGeom prst="rect">
            <a:avLst/>
          </a:prstGeom>
        </p:spPr>
        <p:txBody>
          <a:bodyPr vert="horz" lIns="91120" tIns="45560" rIns="91120" bIns="4556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375" y="9378565"/>
            <a:ext cx="2945712" cy="495686"/>
          </a:xfrm>
          <a:prstGeom prst="rect">
            <a:avLst/>
          </a:prstGeom>
        </p:spPr>
        <p:txBody>
          <a:bodyPr vert="horz" lIns="91120" tIns="45560" rIns="91120" bIns="45560" rtlCol="0" anchor="b"/>
          <a:lstStyle>
            <a:lvl1pPr algn="r">
              <a:defRPr sz="1200"/>
            </a:lvl1pPr>
          </a:lstStyle>
          <a:p>
            <a:fld id="{5EA12E2B-A80C-4C4B-93F2-D8639579D4BB}" type="slidenum">
              <a:rPr lang="pl-PL" smtClean="0"/>
              <a:t>‹#›</a:t>
            </a:fld>
            <a:endParaRPr lang="pl-PL"/>
          </a:p>
        </p:txBody>
      </p:sp>
    </p:spTree>
    <p:extLst>
      <p:ext uri="{BB962C8B-B14F-4D97-AF65-F5344CB8AC3E}">
        <p14:creationId xmlns:p14="http://schemas.microsoft.com/office/powerpoint/2010/main" val="175157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0"/>
            <a:ext cx="2945659" cy="493713"/>
          </a:xfrm>
          <a:prstGeom prst="rect">
            <a:avLst/>
          </a:prstGeom>
        </p:spPr>
        <p:txBody>
          <a:bodyPr vert="horz" lIns="91639" tIns="45820" rIns="91639" bIns="45820" rtlCol="0"/>
          <a:lstStyle>
            <a:lvl1pPr algn="l">
              <a:defRPr sz="1200"/>
            </a:lvl1pPr>
          </a:lstStyle>
          <a:p>
            <a:endParaRPr lang="pl-PL"/>
          </a:p>
        </p:txBody>
      </p:sp>
      <p:sp>
        <p:nvSpPr>
          <p:cNvPr id="3" name="Symbol zastępczy daty 2"/>
          <p:cNvSpPr>
            <a:spLocks noGrp="1"/>
          </p:cNvSpPr>
          <p:nvPr>
            <p:ph type="dt" idx="1"/>
          </p:nvPr>
        </p:nvSpPr>
        <p:spPr>
          <a:xfrm>
            <a:off x="3850445" y="0"/>
            <a:ext cx="2945659" cy="493713"/>
          </a:xfrm>
          <a:prstGeom prst="rect">
            <a:avLst/>
          </a:prstGeom>
        </p:spPr>
        <p:txBody>
          <a:bodyPr vert="horz" lIns="91639" tIns="45820" rIns="91639" bIns="45820" rtlCol="0"/>
          <a:lstStyle>
            <a:lvl1pPr algn="r">
              <a:defRPr sz="1200"/>
            </a:lvl1pPr>
          </a:lstStyle>
          <a:p>
            <a:fld id="{EC996C8D-7D40-45A2-9626-FDFF73478D5F}" type="datetimeFigureOut">
              <a:rPr lang="pl-PL" smtClean="0"/>
              <a:t>03.06.2021</a:t>
            </a:fld>
            <a:endParaRPr lang="pl-PL"/>
          </a:p>
        </p:txBody>
      </p:sp>
      <p:sp>
        <p:nvSpPr>
          <p:cNvPr id="4" name="Symbol zastępczy obrazu slajdu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639" tIns="45820" rIns="91639" bIns="45820" rtlCol="0" anchor="ctr"/>
          <a:lstStyle/>
          <a:p>
            <a:endParaRPr lang="pl-PL"/>
          </a:p>
        </p:txBody>
      </p:sp>
      <p:sp>
        <p:nvSpPr>
          <p:cNvPr id="5" name="Symbol zastępczy notatek 4"/>
          <p:cNvSpPr>
            <a:spLocks noGrp="1"/>
          </p:cNvSpPr>
          <p:nvPr>
            <p:ph type="body" sz="quarter" idx="3"/>
          </p:nvPr>
        </p:nvSpPr>
        <p:spPr>
          <a:xfrm>
            <a:off x="679768" y="4690269"/>
            <a:ext cx="5438140" cy="4443413"/>
          </a:xfrm>
          <a:prstGeom prst="rect">
            <a:avLst/>
          </a:prstGeom>
        </p:spPr>
        <p:txBody>
          <a:bodyPr vert="horz" lIns="91639" tIns="45820" rIns="91639" bIns="458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2" y="9378825"/>
            <a:ext cx="2945659" cy="493713"/>
          </a:xfrm>
          <a:prstGeom prst="rect">
            <a:avLst/>
          </a:prstGeom>
        </p:spPr>
        <p:txBody>
          <a:bodyPr vert="horz" lIns="91639" tIns="45820" rIns="91639" bIns="458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5" y="9378825"/>
            <a:ext cx="2945659" cy="493713"/>
          </a:xfrm>
          <a:prstGeom prst="rect">
            <a:avLst/>
          </a:prstGeom>
        </p:spPr>
        <p:txBody>
          <a:bodyPr vert="horz" lIns="91639" tIns="45820" rIns="91639" bIns="45820" rtlCol="0" anchor="b"/>
          <a:lstStyle>
            <a:lvl1pPr algn="r">
              <a:defRPr sz="1200"/>
            </a:lvl1pPr>
          </a:lstStyle>
          <a:p>
            <a:fld id="{2ECB63FF-6FB3-4AD7-9330-3F74F5703BDC}" type="slidenum">
              <a:rPr lang="pl-PL" smtClean="0"/>
              <a:t>‹#›</a:t>
            </a:fld>
            <a:endParaRPr lang="pl-PL"/>
          </a:p>
        </p:txBody>
      </p:sp>
    </p:spTree>
    <p:extLst>
      <p:ext uri="{BB962C8B-B14F-4D97-AF65-F5344CB8AC3E}">
        <p14:creationId xmlns:p14="http://schemas.microsoft.com/office/powerpoint/2010/main" val="38374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46150" y="742950"/>
            <a:ext cx="4965700" cy="3725863"/>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C945A2-B09D-4B5B-8343-27FBCA50AE97}"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924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C945A2-B09D-4B5B-8343-27FBCA50AE97}"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640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ECB63FF-6FB3-4AD7-9330-3F74F5703BDC}" type="slidenum">
              <a:rPr lang="pl-PL" smtClean="0"/>
              <a:t>3</a:t>
            </a:fld>
            <a:endParaRPr lang="pl-PL"/>
          </a:p>
        </p:txBody>
      </p:sp>
    </p:spTree>
    <p:extLst>
      <p:ext uri="{BB962C8B-B14F-4D97-AF65-F5344CB8AC3E}">
        <p14:creationId xmlns:p14="http://schemas.microsoft.com/office/powerpoint/2010/main" val="1556048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dirty="0" err="1" smtClean="0"/>
              <a:t>Measures</a:t>
            </a:r>
            <a:r>
              <a:rPr lang="fi-FI" baseline="0" dirty="0" smtClean="0"/>
              <a:t> </a:t>
            </a:r>
            <a:r>
              <a:rPr lang="fi-FI" baseline="0" dirty="0" err="1" smtClean="0"/>
              <a:t>mentioned</a:t>
            </a:r>
            <a:r>
              <a:rPr lang="fi-FI" baseline="0" dirty="0" smtClean="0"/>
              <a:t> </a:t>
            </a:r>
            <a:r>
              <a:rPr lang="fi-FI" baseline="0" dirty="0" err="1" smtClean="0"/>
              <a:t>under</a:t>
            </a:r>
            <a:r>
              <a:rPr lang="fi-FI" baseline="0" dirty="0" smtClean="0"/>
              <a:t> </a:t>
            </a:r>
            <a:r>
              <a:rPr lang="fi-FI" baseline="0" dirty="0" err="1" smtClean="0"/>
              <a:t>the</a:t>
            </a:r>
            <a:r>
              <a:rPr lang="fi-FI" baseline="0" dirty="0" smtClean="0"/>
              <a:t> </a:t>
            </a:r>
            <a:r>
              <a:rPr lang="fi-FI" baseline="0" dirty="0" err="1" smtClean="0"/>
              <a:t>actions</a:t>
            </a:r>
            <a:r>
              <a:rPr lang="fi-FI" baseline="0" dirty="0" smtClean="0"/>
              <a:t> </a:t>
            </a:r>
            <a:r>
              <a:rPr lang="fi-FI" baseline="0" dirty="0" err="1" smtClean="0"/>
              <a:t>are</a:t>
            </a:r>
            <a:r>
              <a:rPr lang="fi-FI" baseline="0" dirty="0" smtClean="0"/>
              <a:t> </a:t>
            </a:r>
            <a:r>
              <a:rPr lang="fi-FI" baseline="0" dirty="0" err="1" smtClean="0"/>
              <a:t>not</a:t>
            </a:r>
            <a:r>
              <a:rPr lang="fi-FI" baseline="0" dirty="0" smtClean="0"/>
              <a:t> </a:t>
            </a:r>
            <a:r>
              <a:rPr lang="fi-FI" baseline="0" dirty="0" err="1" smtClean="0"/>
              <a:t>exhaustive</a:t>
            </a:r>
            <a:r>
              <a:rPr lang="fi-FI" baseline="0" dirty="0" smtClean="0"/>
              <a:t> </a:t>
            </a:r>
            <a:r>
              <a:rPr lang="fi-FI" baseline="0" dirty="0" err="1" smtClean="0"/>
              <a:t>listing</a:t>
            </a:r>
            <a:r>
              <a:rPr lang="fi-FI" baseline="0" dirty="0" smtClean="0"/>
              <a:t>, </a:t>
            </a:r>
            <a:r>
              <a:rPr lang="fi-FI" baseline="0" dirty="0" err="1" smtClean="0"/>
              <a:t>but</a:t>
            </a:r>
            <a:r>
              <a:rPr lang="fi-FI" baseline="0" dirty="0" smtClean="0"/>
              <a:t> </a:t>
            </a:r>
            <a:r>
              <a:rPr lang="fi-FI" baseline="0" dirty="0" err="1" smtClean="0"/>
              <a:t>rather</a:t>
            </a:r>
            <a:r>
              <a:rPr lang="fi-FI" baseline="0" dirty="0" smtClean="0"/>
              <a:t> </a:t>
            </a:r>
            <a:r>
              <a:rPr lang="fi-FI" baseline="0" dirty="0" err="1" smtClean="0"/>
              <a:t>meant</a:t>
            </a:r>
            <a:r>
              <a:rPr lang="fi-FI" baseline="0" dirty="0" smtClean="0"/>
              <a:t> to </a:t>
            </a:r>
            <a:r>
              <a:rPr lang="fi-FI" baseline="0" dirty="0" err="1" smtClean="0"/>
              <a:t>illustrate</a:t>
            </a:r>
            <a:r>
              <a:rPr lang="fi-FI" baseline="0" dirty="0" smtClean="0"/>
              <a:t> </a:t>
            </a:r>
            <a:r>
              <a:rPr lang="fi-FI" baseline="0" dirty="0" err="1" smtClean="0"/>
              <a:t>the</a:t>
            </a:r>
            <a:r>
              <a:rPr lang="fi-FI" baseline="0" dirty="0" smtClean="0"/>
              <a:t> </a:t>
            </a:r>
            <a:r>
              <a:rPr lang="fi-FI" baseline="0" dirty="0" err="1" smtClean="0"/>
              <a:t>direction</a:t>
            </a:r>
            <a:r>
              <a:rPr lang="fi-FI" baseline="0" dirty="0" smtClean="0"/>
              <a:t> of </a:t>
            </a:r>
            <a:r>
              <a:rPr lang="fi-FI" baseline="0" dirty="0" err="1" smtClean="0"/>
              <a:t>the</a:t>
            </a:r>
            <a:r>
              <a:rPr lang="fi-FI" baseline="0" dirty="0" smtClean="0"/>
              <a:t> </a:t>
            </a:r>
            <a:r>
              <a:rPr lang="fi-FI" baseline="0" dirty="0" err="1" smtClean="0"/>
              <a:t>actions</a:t>
            </a:r>
            <a:r>
              <a:rPr lang="fi-FI" baseline="0" dirty="0" smtClean="0"/>
              <a:t> and </a:t>
            </a:r>
            <a:r>
              <a:rPr lang="fi-FI" baseline="0" dirty="0" err="1" smtClean="0"/>
              <a:t>what</a:t>
            </a:r>
            <a:r>
              <a:rPr lang="fi-FI" baseline="0" dirty="0" smtClean="0"/>
              <a:t> </a:t>
            </a:r>
            <a:r>
              <a:rPr lang="fi-FI" baseline="0" dirty="0" err="1" smtClean="0"/>
              <a:t>kind</a:t>
            </a:r>
            <a:r>
              <a:rPr lang="fi-FI" baseline="0" dirty="0" smtClean="0"/>
              <a:t> of </a:t>
            </a:r>
            <a:r>
              <a:rPr lang="fi-FI" baseline="0" dirty="0" err="1" smtClean="0"/>
              <a:t>measures</a:t>
            </a:r>
            <a:r>
              <a:rPr lang="fi-FI" baseline="0" dirty="0" smtClean="0"/>
              <a:t> </a:t>
            </a:r>
            <a:r>
              <a:rPr lang="fi-FI" baseline="0" dirty="0" err="1" smtClean="0"/>
              <a:t>they</a:t>
            </a:r>
            <a:r>
              <a:rPr lang="fi-FI" baseline="0" dirty="0" smtClean="0"/>
              <a:t> </a:t>
            </a:r>
            <a:r>
              <a:rPr lang="fi-FI" baseline="0" dirty="0" err="1" smtClean="0"/>
              <a:t>could</a:t>
            </a:r>
            <a:r>
              <a:rPr lang="fi-FI" baseline="0" dirty="0" smtClean="0"/>
              <a:t> </a:t>
            </a:r>
            <a:r>
              <a:rPr lang="fi-FI" baseline="0" dirty="0" err="1" smtClean="0"/>
              <a:t>contain</a:t>
            </a:r>
            <a:r>
              <a:rPr lang="fi-FI" baseline="0" dirty="0" smtClean="0"/>
              <a:t>. </a:t>
            </a:r>
            <a:r>
              <a:rPr lang="fi-FI" baseline="0" dirty="0" err="1" smtClean="0"/>
              <a:t>Paraphrased</a:t>
            </a:r>
            <a:r>
              <a:rPr lang="fi-FI" baseline="0" dirty="0" smtClean="0"/>
              <a:t>, </a:t>
            </a:r>
            <a:r>
              <a:rPr lang="fi-FI" baseline="0" dirty="0" err="1" smtClean="0"/>
              <a:t>not</a:t>
            </a:r>
            <a:r>
              <a:rPr lang="fi-FI" baseline="0" dirty="0" smtClean="0"/>
              <a:t> </a:t>
            </a:r>
            <a:r>
              <a:rPr lang="fi-FI" baseline="0" dirty="0" err="1" smtClean="0"/>
              <a:t>adopted</a:t>
            </a:r>
            <a:r>
              <a:rPr lang="fi-FI" baseline="0" dirty="0" smtClean="0"/>
              <a:t> </a:t>
            </a:r>
            <a:r>
              <a:rPr lang="fi-FI" baseline="0" dirty="0" err="1" smtClean="0"/>
              <a:t>yet</a:t>
            </a:r>
            <a:endParaRPr lang="fi-FI" dirty="0"/>
          </a:p>
        </p:txBody>
      </p:sp>
      <p:sp>
        <p:nvSpPr>
          <p:cNvPr id="4" name="Dian numeron paikkamerkki 3"/>
          <p:cNvSpPr>
            <a:spLocks noGrp="1"/>
          </p:cNvSpPr>
          <p:nvPr>
            <p:ph type="sldNum" sz="quarter" idx="10"/>
          </p:nvPr>
        </p:nvSpPr>
        <p:spPr/>
        <p:txBody>
          <a:bodyPr/>
          <a:lstStyle/>
          <a:p>
            <a:fld id="{2ECB63FF-6FB3-4AD7-9330-3F74F5703BDC}" type="slidenum">
              <a:rPr lang="pl-PL" smtClean="0"/>
              <a:t>4</a:t>
            </a:fld>
            <a:endParaRPr lang="pl-PL"/>
          </a:p>
        </p:txBody>
      </p:sp>
    </p:spTree>
    <p:extLst>
      <p:ext uri="{BB962C8B-B14F-4D97-AF65-F5344CB8AC3E}">
        <p14:creationId xmlns:p14="http://schemas.microsoft.com/office/powerpoint/2010/main" val="165276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ECB63FF-6FB3-4AD7-9330-3F74F5703BDC}" type="slidenum">
              <a:rPr lang="pl-PL" smtClean="0"/>
              <a:t>6</a:t>
            </a:fld>
            <a:endParaRPr lang="pl-PL"/>
          </a:p>
        </p:txBody>
      </p:sp>
    </p:spTree>
    <p:extLst>
      <p:ext uri="{BB962C8B-B14F-4D97-AF65-F5344CB8AC3E}">
        <p14:creationId xmlns:p14="http://schemas.microsoft.com/office/powerpoint/2010/main" val="278662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The</a:t>
            </a:r>
            <a:r>
              <a:rPr lang="fi-FI" dirty="0" smtClean="0"/>
              <a:t> </a:t>
            </a:r>
            <a:r>
              <a:rPr lang="fi-FI" dirty="0" err="1" smtClean="0"/>
              <a:t>focus</a:t>
            </a:r>
            <a:r>
              <a:rPr lang="fi-FI" dirty="0" smtClean="0"/>
              <a:t> of </a:t>
            </a:r>
            <a:r>
              <a:rPr lang="fi-FI" dirty="0" err="1" smtClean="0"/>
              <a:t>Nutri</a:t>
            </a:r>
            <a:r>
              <a:rPr lang="fi-FI" dirty="0" smtClean="0"/>
              <a:t> in </a:t>
            </a:r>
            <a:r>
              <a:rPr lang="fi-FI" dirty="0" err="1" smtClean="0"/>
              <a:t>nutrient</a:t>
            </a:r>
            <a:r>
              <a:rPr lang="fi-FI" baseline="0" dirty="0" smtClean="0"/>
              <a:t> </a:t>
            </a:r>
            <a:r>
              <a:rPr lang="fi-FI" baseline="0" dirty="0" err="1" smtClean="0"/>
              <a:t>recycling</a:t>
            </a:r>
            <a:r>
              <a:rPr lang="fi-FI" baseline="0" dirty="0" smtClean="0"/>
              <a:t> is in </a:t>
            </a:r>
            <a:r>
              <a:rPr lang="fi-FI" baseline="0" dirty="0" err="1" smtClean="0"/>
              <a:t>upstream</a:t>
            </a:r>
            <a:r>
              <a:rPr lang="fi-FI" baseline="0" dirty="0" smtClean="0"/>
              <a:t> </a:t>
            </a:r>
            <a:r>
              <a:rPr lang="fi-FI" baseline="0" dirty="0" err="1" smtClean="0"/>
              <a:t>measures</a:t>
            </a:r>
            <a:r>
              <a:rPr lang="fi-FI" baseline="0" dirty="0" smtClean="0"/>
              <a:t>: </a:t>
            </a:r>
            <a:r>
              <a:rPr lang="fi-FI" baseline="0" dirty="0" err="1" smtClean="0"/>
              <a:t>measures</a:t>
            </a:r>
            <a:r>
              <a:rPr lang="fi-FI" baseline="0" dirty="0" smtClean="0"/>
              <a:t> </a:t>
            </a:r>
            <a:r>
              <a:rPr lang="fi-FI" baseline="0" dirty="0" err="1" smtClean="0"/>
              <a:t>that</a:t>
            </a:r>
            <a:r>
              <a:rPr lang="fi-FI" baseline="0" dirty="0" smtClean="0"/>
              <a:t> help </a:t>
            </a:r>
            <a:r>
              <a:rPr lang="fi-FI" baseline="0" dirty="0" err="1" smtClean="0"/>
              <a:t>reduce</a:t>
            </a:r>
            <a:r>
              <a:rPr lang="fi-FI" baseline="0" dirty="0" smtClean="0"/>
              <a:t> </a:t>
            </a:r>
            <a:r>
              <a:rPr lang="fi-FI" baseline="0" dirty="0" err="1" smtClean="0"/>
              <a:t>the</a:t>
            </a:r>
            <a:r>
              <a:rPr lang="fi-FI" baseline="0" dirty="0" smtClean="0"/>
              <a:t> input of </a:t>
            </a:r>
            <a:r>
              <a:rPr lang="fi-FI" baseline="0" dirty="0" err="1" smtClean="0"/>
              <a:t>nutrients</a:t>
            </a:r>
            <a:r>
              <a:rPr lang="fi-FI" baseline="0" dirty="0" smtClean="0"/>
              <a:t> </a:t>
            </a:r>
            <a:r>
              <a:rPr lang="fi-FI" baseline="0" dirty="0" err="1" smtClean="0"/>
              <a:t>rather</a:t>
            </a:r>
            <a:r>
              <a:rPr lang="fi-FI" baseline="0" dirty="0" smtClean="0"/>
              <a:t> </a:t>
            </a:r>
            <a:r>
              <a:rPr lang="fi-FI" baseline="0" dirty="0" err="1" smtClean="0"/>
              <a:t>than</a:t>
            </a:r>
            <a:r>
              <a:rPr lang="fi-FI" baseline="0" dirty="0" smtClean="0"/>
              <a:t> </a:t>
            </a:r>
            <a:r>
              <a:rPr lang="fi-FI" baseline="0" dirty="0" err="1" smtClean="0"/>
              <a:t>the</a:t>
            </a:r>
            <a:r>
              <a:rPr lang="fi-FI" baseline="0" dirty="0" smtClean="0"/>
              <a:t> </a:t>
            </a:r>
            <a:r>
              <a:rPr lang="fi-FI" baseline="0" dirty="0" err="1" smtClean="0"/>
              <a:t>whole</a:t>
            </a:r>
            <a:r>
              <a:rPr lang="fi-FI" baseline="0" dirty="0" smtClean="0"/>
              <a:t> </a:t>
            </a:r>
            <a:r>
              <a:rPr lang="fi-FI" baseline="0" dirty="0" err="1" smtClean="0"/>
              <a:t>cycle</a:t>
            </a:r>
            <a:r>
              <a:rPr lang="fi-FI" baseline="0" dirty="0" smtClean="0"/>
              <a:t> of </a:t>
            </a:r>
            <a:r>
              <a:rPr lang="fi-FI" baseline="0" dirty="0" err="1" smtClean="0"/>
              <a:t>nutrient</a:t>
            </a:r>
            <a:r>
              <a:rPr lang="fi-FI" baseline="0" dirty="0" smtClean="0"/>
              <a:t> </a:t>
            </a:r>
            <a:r>
              <a:rPr lang="fi-FI" baseline="0" dirty="0" err="1" smtClean="0"/>
              <a:t>recycling</a:t>
            </a:r>
            <a:r>
              <a:rPr lang="fi-FI" baseline="0" dirty="0" smtClean="0"/>
              <a:t>. </a:t>
            </a:r>
            <a:r>
              <a:rPr lang="fi-FI" baseline="0" dirty="0" err="1" smtClean="0"/>
              <a:t>Close</a:t>
            </a:r>
            <a:r>
              <a:rPr lang="fi-FI" baseline="0" dirty="0" smtClean="0"/>
              <a:t> </a:t>
            </a:r>
            <a:r>
              <a:rPr lang="fi-FI" baseline="0" dirty="0" err="1" smtClean="0"/>
              <a:t>link</a:t>
            </a:r>
            <a:r>
              <a:rPr lang="fi-FI" baseline="0" dirty="0" smtClean="0"/>
              <a:t> to PA </a:t>
            </a:r>
            <a:r>
              <a:rPr lang="fi-FI" baseline="0" dirty="0" err="1" smtClean="0"/>
              <a:t>Bioeconomy</a:t>
            </a:r>
            <a:r>
              <a:rPr lang="fi-FI" baseline="0" dirty="0" smtClean="0"/>
              <a:t> </a:t>
            </a:r>
            <a:endParaRPr lang="fi-FI" dirty="0"/>
          </a:p>
        </p:txBody>
      </p:sp>
      <p:sp>
        <p:nvSpPr>
          <p:cNvPr id="4" name="Dian numeron paikkamerkki 3"/>
          <p:cNvSpPr>
            <a:spLocks noGrp="1"/>
          </p:cNvSpPr>
          <p:nvPr>
            <p:ph type="sldNum" sz="quarter" idx="10"/>
          </p:nvPr>
        </p:nvSpPr>
        <p:spPr/>
        <p:txBody>
          <a:bodyPr/>
          <a:lstStyle/>
          <a:p>
            <a:fld id="{2ECB63FF-6FB3-4AD7-9330-3F74F5703BDC}" type="slidenum">
              <a:rPr lang="pl-PL" smtClean="0"/>
              <a:t>7</a:t>
            </a:fld>
            <a:endParaRPr lang="pl-PL"/>
          </a:p>
        </p:txBody>
      </p:sp>
    </p:spTree>
    <p:extLst>
      <p:ext uri="{BB962C8B-B14F-4D97-AF65-F5344CB8AC3E}">
        <p14:creationId xmlns:p14="http://schemas.microsoft.com/office/powerpoint/2010/main" val="180670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100" dirty="0"/>
          </a:p>
        </p:txBody>
      </p:sp>
      <p:sp>
        <p:nvSpPr>
          <p:cNvPr id="4" name="Dian numeron paikkamerkki 3"/>
          <p:cNvSpPr>
            <a:spLocks noGrp="1"/>
          </p:cNvSpPr>
          <p:nvPr>
            <p:ph type="sldNum" sz="quarter" idx="10"/>
          </p:nvPr>
        </p:nvSpPr>
        <p:spPr/>
        <p:txBody>
          <a:bodyPr/>
          <a:lstStyle/>
          <a:p>
            <a:fld id="{2ECB63FF-6FB3-4AD7-9330-3F74F5703BDC}" type="slidenum">
              <a:rPr lang="pl-PL" smtClean="0"/>
              <a:t>9</a:t>
            </a:fld>
            <a:endParaRPr lang="pl-PL"/>
          </a:p>
        </p:txBody>
      </p:sp>
    </p:spTree>
    <p:extLst>
      <p:ext uri="{BB962C8B-B14F-4D97-AF65-F5344CB8AC3E}">
        <p14:creationId xmlns:p14="http://schemas.microsoft.com/office/powerpoint/2010/main" val="199222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C945A2-B09D-4B5B-8343-27FBCA50AE97}"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73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pl-PL"/>
              <a:t>Kliknij, aby edytować styl</a:t>
            </a:r>
            <a:endParaRPr lang="sv-SE"/>
          </a:p>
        </p:txBody>
      </p:sp>
      <p:sp>
        <p:nvSpPr>
          <p:cNvPr id="3" name="Platshållare för innehåll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sv-SE"/>
          </a:p>
        </p:txBody>
      </p:sp>
      <p:sp>
        <p:nvSpPr>
          <p:cNvPr id="4" name="Platshållare för datum 3"/>
          <p:cNvSpPr>
            <a:spLocks noGrp="1"/>
          </p:cNvSpPr>
          <p:nvPr>
            <p:ph type="dt" sz="half" idx="10"/>
          </p:nvPr>
        </p:nvSpPr>
        <p:spPr/>
        <p:txBody>
          <a:bodyPr/>
          <a:lstStyle/>
          <a:p>
            <a:fld id="{85FE3C99-D648-E846-93AF-05500C37385E}" type="datetimeFigureOut">
              <a:rPr lang="sv-SE" smtClean="0"/>
              <a:pPr/>
              <a:t>2021-06-03</a:t>
            </a:fld>
            <a:endParaRPr lang="sv-SE"/>
          </a:p>
        </p:txBody>
      </p:sp>
      <p:sp>
        <p:nvSpPr>
          <p:cNvPr id="6" name="Platshållare för bildnummer 5"/>
          <p:cNvSpPr>
            <a:spLocks noGrp="1"/>
          </p:cNvSpPr>
          <p:nvPr>
            <p:ph type="sldNum" sz="quarter" idx="12"/>
          </p:nvPr>
        </p:nvSpPr>
        <p:spPr/>
        <p:txBody>
          <a:bodyPr/>
          <a:lstStyle/>
          <a:p>
            <a:fld id="{A75FA628-5CBD-9C42-A9F5-85DBF2FE5CA3}"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5D1929D-B30D-40DE-AE4F-1A0AD7AB4966}" type="datetimeFigureOut">
              <a:rPr lang="pl-PL" smtClean="0"/>
              <a:t>03.06.2021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29052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5D1929D-B30D-40DE-AE4F-1A0AD7AB4966}" type="datetimeFigureOut">
              <a:rPr lang="pl-PL" smtClean="0"/>
              <a:t>03.06.2021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29415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5D1929D-B30D-40DE-AE4F-1A0AD7AB4966}" type="datetimeFigureOut">
              <a:rPr lang="pl-PL" smtClean="0"/>
              <a:t>03.06.2021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1652055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5D1929D-B30D-40DE-AE4F-1A0AD7AB4966}" type="datetimeFigureOut">
              <a:rPr lang="pl-PL" smtClean="0"/>
              <a:t>03.06.2021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394415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5D1929D-B30D-40DE-AE4F-1A0AD7AB4966}" type="datetimeFigureOut">
              <a:rPr lang="pl-PL" smtClean="0"/>
              <a:t>03.06.2021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266674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i-FI"/>
              <a:t>Muokkaa perustyyl. napsautt.</a:t>
            </a:r>
            <a:endParaRPr lang="sv-SE"/>
          </a:p>
        </p:txBody>
      </p:sp>
      <p:sp>
        <p:nvSpPr>
          <p:cNvPr id="3" name="Platshållare för innehåll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latshållare för datum 3"/>
          <p:cNvSpPr>
            <a:spLocks noGrp="1"/>
          </p:cNvSpPr>
          <p:nvPr>
            <p:ph type="dt" sz="half" idx="10"/>
          </p:nvPr>
        </p:nvSpPr>
        <p:spPr/>
        <p:txBody>
          <a:bodyPr/>
          <a:lstStyle/>
          <a:p>
            <a:fld id="{85FE3C99-D648-E846-93AF-05500C37385E}" type="datetimeFigureOut">
              <a:rPr lang="sv-SE" smtClean="0">
                <a:solidFill>
                  <a:prstClr val="black">
                    <a:tint val="75000"/>
                  </a:prstClr>
                </a:solidFill>
              </a:rPr>
              <a:pPr/>
              <a:t>2021-06-03</a:t>
            </a:fld>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A75FA628-5CBD-9C42-A9F5-85DBF2FE5CA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8349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a:t>Klicka här för att ändra format på bakgrundstexten</a:t>
            </a:r>
          </a:p>
        </p:txBody>
      </p:sp>
      <p:sp>
        <p:nvSpPr>
          <p:cNvPr id="8" name="Platshållare för innehåll 7"/>
          <p:cNvSpPr>
            <a:spLocks noGrp="1"/>
          </p:cNvSpPr>
          <p:nvPr>
            <p:ph sz="quarter" idx="13"/>
          </p:nvPr>
        </p:nvSpPr>
        <p:spPr>
          <a:xfrm>
            <a:off x="360003" y="360003"/>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sp>
        <p:nvSpPr>
          <p:cNvPr id="11" name="Rubrik 10"/>
          <p:cNvSpPr>
            <a:spLocks noGrp="1"/>
          </p:cNvSpPr>
          <p:nvPr>
            <p:ph type="title"/>
          </p:nvPr>
        </p:nvSpPr>
        <p:spPr>
          <a:xfrm>
            <a:off x="646881" y="1392581"/>
            <a:ext cx="8229600" cy="519902"/>
          </a:xfrm>
        </p:spPr>
        <p:txBody>
          <a:bodyPr/>
          <a:lstStyle>
            <a:lvl1pPr>
              <a:defRPr sz="2400">
                <a:solidFill>
                  <a:schemeClr val="tx2"/>
                </a:solidFill>
              </a:defRPr>
            </a:lvl1pPr>
          </a:lstStyle>
          <a:p>
            <a:r>
              <a:rPr lang="sv-SE" dirty="0"/>
              <a:t>Klicka här för att ändra format</a:t>
            </a:r>
          </a:p>
        </p:txBody>
      </p:sp>
      <p:cxnSp>
        <p:nvCxnSpPr>
          <p:cNvPr id="5" name="Rak 4"/>
          <p:cNvCxnSpPr/>
          <p:nvPr userDrawn="1"/>
        </p:nvCxnSpPr>
        <p:spPr>
          <a:xfrm>
            <a:off x="411147"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320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46884" y="1391508"/>
            <a:ext cx="7843234" cy="428056"/>
          </a:xfrm>
        </p:spPr>
        <p:txBody>
          <a:bodyPr/>
          <a:lstStyle>
            <a:lvl1pPr>
              <a:defRPr sz="2400">
                <a:solidFill>
                  <a:srgbClr val="004493"/>
                </a:solidFill>
              </a:defRPr>
            </a:lvl1pPr>
          </a:lstStyle>
          <a:p>
            <a:r>
              <a:rPr lang="sv-SE" dirty="0"/>
              <a:t>Klicka här för att ändra format</a:t>
            </a:r>
          </a:p>
        </p:txBody>
      </p:sp>
      <p:sp>
        <p:nvSpPr>
          <p:cNvPr id="3" name="Platshållare för innehåll 2"/>
          <p:cNvSpPr>
            <a:spLocks noGrp="1"/>
          </p:cNvSpPr>
          <p:nvPr>
            <p:ph sz="half" idx="1"/>
          </p:nvPr>
        </p:nvSpPr>
        <p:spPr>
          <a:xfrm>
            <a:off x="646881" y="1947603"/>
            <a:ext cx="3751200" cy="4525963"/>
          </a:xfrm>
        </p:spPr>
        <p:txBody>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a:t>
            </a:r>
          </a:p>
        </p:txBody>
      </p:sp>
      <p:sp>
        <p:nvSpPr>
          <p:cNvPr id="4" name="Platshållare för innehåll 3"/>
          <p:cNvSpPr>
            <a:spLocks noGrp="1"/>
          </p:cNvSpPr>
          <p:nvPr>
            <p:ph sz="half" idx="2"/>
          </p:nvPr>
        </p:nvSpPr>
        <p:spPr>
          <a:xfrm>
            <a:off x="4738917" y="1947603"/>
            <a:ext cx="3751200" cy="4525963"/>
          </a:xfrm>
        </p:spPr>
        <p:txBody>
          <a:bodyPr/>
          <a:lstStyle>
            <a:lvl1pPr marL="342900" indent="-342900">
              <a:buFont typeface="Arial"/>
              <a:buChar char="•"/>
              <a:defRPr sz="1800" b="0" i="0"/>
            </a:lvl1pPr>
            <a:lvl2pPr marL="742950" indent="-285750">
              <a:buFont typeface="Arial"/>
              <a:buChar char="•"/>
              <a:defRPr sz="1600" b="0" i="0"/>
            </a:lvl2pPr>
            <a:lvl3pPr marL="1143000" indent="-228600">
              <a:buFont typeface="Arial"/>
              <a:buChar char="•"/>
              <a:defRPr sz="1600" b="0" i="0"/>
            </a:lvl3pPr>
            <a:lvl4pPr marL="1600200" indent="-228600">
              <a:buFont typeface="Arial"/>
              <a:buChar char="•"/>
              <a:defRPr sz="1600" b="0" i="0"/>
            </a:lvl4pPr>
            <a:lvl5pPr marL="2057400" indent="-228600">
              <a:buFont typeface="Arial"/>
              <a:buChar char="•"/>
              <a:defRPr sz="1600" b="0" i="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8" name="Platshållare för innehåll 7"/>
          <p:cNvSpPr>
            <a:spLocks noGrp="1"/>
          </p:cNvSpPr>
          <p:nvPr>
            <p:ph sz="quarter" idx="13"/>
          </p:nvPr>
        </p:nvSpPr>
        <p:spPr>
          <a:xfrm>
            <a:off x="360003" y="360003"/>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cxnSp>
        <p:nvCxnSpPr>
          <p:cNvPr id="6" name="Rak 5"/>
          <p:cNvCxnSpPr/>
          <p:nvPr userDrawn="1"/>
        </p:nvCxnSpPr>
        <p:spPr>
          <a:xfrm>
            <a:off x="411147"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77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i-FI"/>
              <a:t>Muokkaa perustyyl. napsautt.</a:t>
            </a:r>
            <a:endParaRPr lang="sv-SE"/>
          </a:p>
        </p:txBody>
      </p:sp>
      <p:sp>
        <p:nvSpPr>
          <p:cNvPr id="3" name="Platshållare för innehåll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latshållare för datum 3"/>
          <p:cNvSpPr>
            <a:spLocks noGrp="1"/>
          </p:cNvSpPr>
          <p:nvPr>
            <p:ph type="dt" sz="half" idx="10"/>
          </p:nvPr>
        </p:nvSpPr>
        <p:spPr/>
        <p:txBody>
          <a:bodyPr/>
          <a:lstStyle/>
          <a:p>
            <a:fld id="{85FE3C99-D648-E846-93AF-05500C37385E}" type="datetimeFigureOut">
              <a:rPr lang="sv-SE" smtClean="0">
                <a:solidFill>
                  <a:prstClr val="black">
                    <a:tint val="75000"/>
                  </a:prstClr>
                </a:solidFill>
              </a:rPr>
              <a:pPr/>
              <a:t>2021-06-03</a:t>
            </a:fld>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A75FA628-5CBD-9C42-A9F5-85DBF2FE5CA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1934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a:t>Klicka här för att ändra format på bakgrundstexten</a:t>
            </a:r>
          </a:p>
        </p:txBody>
      </p:sp>
      <p:sp>
        <p:nvSpPr>
          <p:cNvPr id="8" name="Platshållare för innehåll 7"/>
          <p:cNvSpPr>
            <a:spLocks noGrp="1"/>
          </p:cNvSpPr>
          <p:nvPr>
            <p:ph sz="quarter" idx="13"/>
          </p:nvPr>
        </p:nvSpPr>
        <p:spPr>
          <a:xfrm>
            <a:off x="360002" y="360001"/>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sp>
        <p:nvSpPr>
          <p:cNvPr id="11" name="Rubrik 10"/>
          <p:cNvSpPr>
            <a:spLocks noGrp="1"/>
          </p:cNvSpPr>
          <p:nvPr>
            <p:ph type="title"/>
          </p:nvPr>
        </p:nvSpPr>
        <p:spPr>
          <a:xfrm>
            <a:off x="646881" y="1392581"/>
            <a:ext cx="8229600" cy="519902"/>
          </a:xfrm>
        </p:spPr>
        <p:txBody>
          <a:bodyPr/>
          <a:lstStyle>
            <a:lvl1pPr>
              <a:defRPr sz="2400">
                <a:solidFill>
                  <a:schemeClr val="tx2"/>
                </a:solidFill>
              </a:defRPr>
            </a:lvl1pPr>
          </a:lstStyle>
          <a:p>
            <a:r>
              <a:rPr lang="sv-SE" dirty="0"/>
              <a:t>Klicka här för att ändra format</a:t>
            </a:r>
          </a:p>
        </p:txBody>
      </p:sp>
      <p:cxnSp>
        <p:nvCxnSpPr>
          <p:cNvPr id="5" name="Rak 4"/>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78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a:t>Klicka här för att ändra format på bakgrundstexten</a:t>
            </a:r>
          </a:p>
        </p:txBody>
      </p:sp>
      <p:sp>
        <p:nvSpPr>
          <p:cNvPr id="8" name="Platshållare för innehåll 7"/>
          <p:cNvSpPr>
            <a:spLocks noGrp="1"/>
          </p:cNvSpPr>
          <p:nvPr>
            <p:ph sz="quarter" idx="13"/>
          </p:nvPr>
        </p:nvSpPr>
        <p:spPr>
          <a:xfrm>
            <a:off x="360002" y="360001"/>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sp>
        <p:nvSpPr>
          <p:cNvPr id="11" name="Rubrik 10"/>
          <p:cNvSpPr>
            <a:spLocks noGrp="1"/>
          </p:cNvSpPr>
          <p:nvPr>
            <p:ph type="title"/>
          </p:nvPr>
        </p:nvSpPr>
        <p:spPr>
          <a:xfrm>
            <a:off x="646881" y="1392581"/>
            <a:ext cx="8229600" cy="519902"/>
          </a:xfrm>
        </p:spPr>
        <p:txBody>
          <a:bodyPr/>
          <a:lstStyle>
            <a:lvl1pPr>
              <a:defRPr sz="2400">
                <a:solidFill>
                  <a:schemeClr val="tx2"/>
                </a:solidFill>
              </a:defRPr>
            </a:lvl1pPr>
          </a:lstStyle>
          <a:p>
            <a:r>
              <a:rPr lang="sv-SE" dirty="0"/>
              <a:t>Klicka här för att ändra format</a:t>
            </a:r>
          </a:p>
        </p:txBody>
      </p:sp>
      <p:cxnSp>
        <p:nvCxnSpPr>
          <p:cNvPr id="5" name="Rak 4"/>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530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i-FI"/>
              <a:t>Muokkaa perustyyl. napsautt.</a:t>
            </a:r>
            <a:endParaRPr lang="sv-SE"/>
          </a:p>
        </p:txBody>
      </p:sp>
      <p:sp>
        <p:nvSpPr>
          <p:cNvPr id="3" name="Platshållare för innehåll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latshållare för datum 3"/>
          <p:cNvSpPr>
            <a:spLocks noGrp="1"/>
          </p:cNvSpPr>
          <p:nvPr>
            <p:ph type="dt" sz="half" idx="10"/>
          </p:nvPr>
        </p:nvSpPr>
        <p:spPr/>
        <p:txBody>
          <a:bodyPr/>
          <a:lstStyle/>
          <a:p>
            <a:fld id="{85FE3C99-D648-E846-93AF-05500C37385E}" type="datetimeFigureOut">
              <a:rPr lang="sv-SE" smtClean="0">
                <a:solidFill>
                  <a:prstClr val="black">
                    <a:tint val="75000"/>
                  </a:prstClr>
                </a:solidFill>
              </a:rPr>
              <a:pPr/>
              <a:t>2021-06-03</a:t>
            </a:fld>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A75FA628-5CBD-9C42-A9F5-85DBF2FE5CA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57266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a:t>Klicka här för att ändra format på bakgrundstexten</a:t>
            </a:r>
          </a:p>
        </p:txBody>
      </p:sp>
      <p:sp>
        <p:nvSpPr>
          <p:cNvPr id="8" name="Platshållare för innehåll 7"/>
          <p:cNvSpPr>
            <a:spLocks noGrp="1"/>
          </p:cNvSpPr>
          <p:nvPr>
            <p:ph sz="quarter" idx="13"/>
          </p:nvPr>
        </p:nvSpPr>
        <p:spPr>
          <a:xfrm>
            <a:off x="360002" y="360001"/>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sp>
        <p:nvSpPr>
          <p:cNvPr id="11" name="Rubrik 10"/>
          <p:cNvSpPr>
            <a:spLocks noGrp="1"/>
          </p:cNvSpPr>
          <p:nvPr>
            <p:ph type="title"/>
          </p:nvPr>
        </p:nvSpPr>
        <p:spPr>
          <a:xfrm>
            <a:off x="646881" y="1392581"/>
            <a:ext cx="8229600" cy="519902"/>
          </a:xfrm>
        </p:spPr>
        <p:txBody>
          <a:bodyPr/>
          <a:lstStyle>
            <a:lvl1pPr>
              <a:defRPr sz="2400">
                <a:solidFill>
                  <a:schemeClr val="tx2"/>
                </a:solidFill>
              </a:defRPr>
            </a:lvl1pPr>
          </a:lstStyle>
          <a:p>
            <a:r>
              <a:rPr lang="sv-SE" dirty="0"/>
              <a:t>Klicka här för att ändra format</a:t>
            </a:r>
          </a:p>
        </p:txBody>
      </p:sp>
      <p:cxnSp>
        <p:nvCxnSpPr>
          <p:cNvPr id="5" name="Rak 4"/>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318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a:t>Klicka här för att ändra format på bakgrundstexten</a:t>
            </a:r>
          </a:p>
        </p:txBody>
      </p:sp>
      <p:sp>
        <p:nvSpPr>
          <p:cNvPr id="8" name="Platshållare för innehåll 7"/>
          <p:cNvSpPr>
            <a:spLocks noGrp="1"/>
          </p:cNvSpPr>
          <p:nvPr>
            <p:ph sz="quarter" idx="13"/>
          </p:nvPr>
        </p:nvSpPr>
        <p:spPr>
          <a:xfrm>
            <a:off x="360003" y="360003"/>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sp>
        <p:nvSpPr>
          <p:cNvPr id="11" name="Rubrik 10"/>
          <p:cNvSpPr>
            <a:spLocks noGrp="1"/>
          </p:cNvSpPr>
          <p:nvPr>
            <p:ph type="title"/>
          </p:nvPr>
        </p:nvSpPr>
        <p:spPr>
          <a:xfrm>
            <a:off x="646881" y="1392581"/>
            <a:ext cx="8229600" cy="519902"/>
          </a:xfrm>
        </p:spPr>
        <p:txBody>
          <a:bodyPr/>
          <a:lstStyle>
            <a:lvl1pPr>
              <a:defRPr sz="2400">
                <a:solidFill>
                  <a:schemeClr val="tx2"/>
                </a:solidFill>
              </a:defRPr>
            </a:lvl1pPr>
          </a:lstStyle>
          <a:p>
            <a:r>
              <a:rPr lang="sv-SE" dirty="0"/>
              <a:t>Klicka här för att ändra format</a:t>
            </a:r>
          </a:p>
        </p:txBody>
      </p:sp>
      <p:cxnSp>
        <p:nvCxnSpPr>
          <p:cNvPr id="5" name="Rak 4"/>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561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46884" y="1391508"/>
            <a:ext cx="7843234" cy="428056"/>
          </a:xfrm>
        </p:spPr>
        <p:txBody>
          <a:bodyPr/>
          <a:lstStyle>
            <a:lvl1pPr>
              <a:defRPr sz="2400">
                <a:solidFill>
                  <a:srgbClr val="004493"/>
                </a:solidFill>
              </a:defRPr>
            </a:lvl1pPr>
          </a:lstStyle>
          <a:p>
            <a:r>
              <a:rPr lang="sv-SE" dirty="0"/>
              <a:t>Klicka här för att ändra format</a:t>
            </a:r>
          </a:p>
        </p:txBody>
      </p:sp>
      <p:sp>
        <p:nvSpPr>
          <p:cNvPr id="3" name="Platshållare för innehåll 2"/>
          <p:cNvSpPr>
            <a:spLocks noGrp="1"/>
          </p:cNvSpPr>
          <p:nvPr>
            <p:ph sz="half" idx="1"/>
          </p:nvPr>
        </p:nvSpPr>
        <p:spPr>
          <a:xfrm>
            <a:off x="646881" y="1947603"/>
            <a:ext cx="3751200" cy="4525963"/>
          </a:xfrm>
        </p:spPr>
        <p:txBody>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a:t>
            </a:r>
          </a:p>
        </p:txBody>
      </p:sp>
      <p:sp>
        <p:nvSpPr>
          <p:cNvPr id="4" name="Platshållare för innehåll 3"/>
          <p:cNvSpPr>
            <a:spLocks noGrp="1"/>
          </p:cNvSpPr>
          <p:nvPr>
            <p:ph sz="half" idx="2"/>
          </p:nvPr>
        </p:nvSpPr>
        <p:spPr>
          <a:xfrm>
            <a:off x="4738917" y="1947603"/>
            <a:ext cx="3751200" cy="4525963"/>
          </a:xfrm>
        </p:spPr>
        <p:txBody>
          <a:bodyPr/>
          <a:lstStyle>
            <a:lvl1pPr marL="342900" indent="-342900">
              <a:buFont typeface="Arial"/>
              <a:buChar char="•"/>
              <a:defRPr sz="1800" b="0" i="0"/>
            </a:lvl1pPr>
            <a:lvl2pPr marL="742950" indent="-285750">
              <a:buFont typeface="Arial"/>
              <a:buChar char="•"/>
              <a:defRPr sz="1600" b="0" i="0"/>
            </a:lvl2pPr>
            <a:lvl3pPr marL="1143000" indent="-228600">
              <a:buFont typeface="Arial"/>
              <a:buChar char="•"/>
              <a:defRPr sz="1600" b="0" i="0"/>
            </a:lvl3pPr>
            <a:lvl4pPr marL="1600200" indent="-228600">
              <a:buFont typeface="Arial"/>
              <a:buChar char="•"/>
              <a:defRPr sz="1600" b="0" i="0"/>
            </a:lvl4pPr>
            <a:lvl5pPr marL="2057400" indent="-228600">
              <a:buFont typeface="Arial"/>
              <a:buChar char="•"/>
              <a:defRPr sz="1600" b="0" i="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8" name="Platshållare för innehåll 7"/>
          <p:cNvSpPr>
            <a:spLocks noGrp="1"/>
          </p:cNvSpPr>
          <p:nvPr>
            <p:ph sz="quarter" idx="13"/>
          </p:nvPr>
        </p:nvSpPr>
        <p:spPr>
          <a:xfrm>
            <a:off x="360003" y="360003"/>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cxnSp>
        <p:nvCxnSpPr>
          <p:cNvPr id="6" name="Rak 5"/>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356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i-FI"/>
              <a:t>Muokkaa perustyyl. napsautt.</a:t>
            </a:r>
            <a:endParaRPr lang="sv-SE"/>
          </a:p>
        </p:txBody>
      </p:sp>
      <p:sp>
        <p:nvSpPr>
          <p:cNvPr id="3" name="Platshållare för innehåll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latshållare för datum 3"/>
          <p:cNvSpPr>
            <a:spLocks noGrp="1"/>
          </p:cNvSpPr>
          <p:nvPr>
            <p:ph type="dt" sz="half" idx="10"/>
          </p:nvPr>
        </p:nvSpPr>
        <p:spPr/>
        <p:txBody>
          <a:bodyPr/>
          <a:lstStyle/>
          <a:p>
            <a:fld id="{85FE3C99-D648-E846-93AF-05500C37385E}" type="datetimeFigureOut">
              <a:rPr lang="sv-SE" smtClean="0"/>
              <a:pPr/>
              <a:t>2021-06-03</a:t>
            </a:fld>
            <a:endParaRPr lang="sv-SE"/>
          </a:p>
        </p:txBody>
      </p:sp>
      <p:sp>
        <p:nvSpPr>
          <p:cNvPr id="6" name="Platshållare för bildnummer 5"/>
          <p:cNvSpPr>
            <a:spLocks noGrp="1"/>
          </p:cNvSpPr>
          <p:nvPr>
            <p:ph type="sldNum" sz="quarter" idx="12"/>
          </p:nvPr>
        </p:nvSpPr>
        <p:spPr/>
        <p:txBody>
          <a:bodyPr/>
          <a:lstStyle/>
          <a:p>
            <a:fld id="{A75FA628-5CBD-9C42-A9F5-85DBF2FE5CA3}" type="slidenum">
              <a:rPr lang="sv-SE" smtClean="0"/>
              <a:pPr/>
              <a:t>‹#›</a:t>
            </a:fld>
            <a:endParaRPr lang="sv-SE"/>
          </a:p>
        </p:txBody>
      </p:sp>
    </p:spTree>
    <p:extLst>
      <p:ext uri="{BB962C8B-B14F-4D97-AF65-F5344CB8AC3E}">
        <p14:creationId xmlns:p14="http://schemas.microsoft.com/office/powerpoint/2010/main" val="344308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46883" y="1391508"/>
            <a:ext cx="7843234" cy="428056"/>
          </a:xfrm>
        </p:spPr>
        <p:txBody>
          <a:bodyPr/>
          <a:lstStyle>
            <a:lvl1pPr>
              <a:defRPr sz="2400">
                <a:solidFill>
                  <a:srgbClr val="004493"/>
                </a:solidFill>
              </a:defRPr>
            </a:lvl1pPr>
          </a:lstStyle>
          <a:p>
            <a:r>
              <a:rPr lang="sv-SE" dirty="0"/>
              <a:t>Klicka här för att ändra format</a:t>
            </a:r>
          </a:p>
        </p:txBody>
      </p:sp>
      <p:sp>
        <p:nvSpPr>
          <p:cNvPr id="3" name="Platshållare för innehåll 2"/>
          <p:cNvSpPr>
            <a:spLocks noGrp="1"/>
          </p:cNvSpPr>
          <p:nvPr>
            <p:ph sz="half" idx="1"/>
          </p:nvPr>
        </p:nvSpPr>
        <p:spPr>
          <a:xfrm>
            <a:off x="646881" y="1947601"/>
            <a:ext cx="3751200" cy="4525963"/>
          </a:xfrm>
        </p:spPr>
        <p:txBody>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a:t>
            </a:r>
          </a:p>
        </p:txBody>
      </p:sp>
      <p:sp>
        <p:nvSpPr>
          <p:cNvPr id="4" name="Platshållare för innehåll 3"/>
          <p:cNvSpPr>
            <a:spLocks noGrp="1"/>
          </p:cNvSpPr>
          <p:nvPr>
            <p:ph sz="half" idx="2"/>
          </p:nvPr>
        </p:nvSpPr>
        <p:spPr>
          <a:xfrm>
            <a:off x="4738917" y="1947601"/>
            <a:ext cx="3751200" cy="4525963"/>
          </a:xfrm>
        </p:spPr>
        <p:txBody>
          <a:bodyPr/>
          <a:lstStyle>
            <a:lvl1pPr marL="342900" indent="-342900">
              <a:buFont typeface="Arial"/>
              <a:buChar char="•"/>
              <a:defRPr sz="1800" b="0" i="0"/>
            </a:lvl1pPr>
            <a:lvl2pPr marL="742950" indent="-285750">
              <a:buFont typeface="Arial"/>
              <a:buChar char="•"/>
              <a:defRPr sz="1600" b="0" i="0"/>
            </a:lvl2pPr>
            <a:lvl3pPr marL="1143000" indent="-228600">
              <a:buFont typeface="Arial"/>
              <a:buChar char="•"/>
              <a:defRPr sz="1600" b="0" i="0"/>
            </a:lvl3pPr>
            <a:lvl4pPr marL="1600200" indent="-228600">
              <a:buFont typeface="Arial"/>
              <a:buChar char="•"/>
              <a:defRPr sz="1600" b="0" i="0"/>
            </a:lvl4pPr>
            <a:lvl5pPr marL="2057400" indent="-228600">
              <a:buFont typeface="Arial"/>
              <a:buChar char="•"/>
              <a:defRPr sz="1600" b="0" i="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8" name="Platshållare för innehåll 7"/>
          <p:cNvSpPr>
            <a:spLocks noGrp="1"/>
          </p:cNvSpPr>
          <p:nvPr>
            <p:ph sz="quarter" idx="13"/>
          </p:nvPr>
        </p:nvSpPr>
        <p:spPr>
          <a:xfrm>
            <a:off x="360002" y="360001"/>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cxnSp>
        <p:nvCxnSpPr>
          <p:cNvPr id="6" name="Rak 5"/>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98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5D1929D-B30D-40DE-AE4F-1A0AD7AB4966}" type="datetimeFigureOut">
              <a:rPr lang="pl-PL" smtClean="0"/>
              <a:t>03.06.2021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318125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5D1929D-B30D-40DE-AE4F-1A0AD7AB4966}" type="datetimeFigureOut">
              <a:rPr lang="pl-PL" smtClean="0"/>
              <a:t>03.06.2021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204567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5D1929D-B30D-40DE-AE4F-1A0AD7AB4966}" type="datetimeFigureOut">
              <a:rPr lang="pl-PL" smtClean="0"/>
              <a:t>03.06.2021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364751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5D1929D-B30D-40DE-AE4F-1A0AD7AB4966}" type="datetimeFigureOut">
              <a:rPr lang="pl-PL" smtClean="0"/>
              <a:t>03.06.2021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383902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5D1929D-B30D-40DE-AE4F-1A0AD7AB4966}" type="datetimeFigureOut">
              <a:rPr lang="pl-PL" smtClean="0"/>
              <a:t>03.06.2021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55583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5D1929D-B30D-40DE-AE4F-1A0AD7AB4966}" type="datetimeFigureOut">
              <a:rPr lang="pl-PL" smtClean="0"/>
              <a:t>03.06.2021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9770BC2-1F25-4B66-934D-FA9C23FE0BD4}" type="slidenum">
              <a:rPr lang="pl-PL" smtClean="0"/>
              <a:t>‹#›</a:t>
            </a:fld>
            <a:endParaRPr lang="pl-PL"/>
          </a:p>
        </p:txBody>
      </p:sp>
    </p:spTree>
    <p:extLst>
      <p:ext uri="{BB962C8B-B14F-4D97-AF65-F5344CB8AC3E}">
        <p14:creationId xmlns:p14="http://schemas.microsoft.com/office/powerpoint/2010/main" val="2948749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descr="EUSBSR_graphic_green.png"/>
          <p:cNvPicPr>
            <a:picLocks noChangeAspect="1"/>
          </p:cNvPicPr>
          <p:nvPr/>
        </p:nvPicPr>
        <p:blipFill>
          <a:blip r:embed="rId3">
            <a:alphaModFix amt="50000"/>
          </a:blip>
          <a:srcRect l="32822" b="9509"/>
          <a:stretch>
            <a:fillRect/>
          </a:stretch>
        </p:blipFill>
        <p:spPr>
          <a:xfrm>
            <a:off x="0" y="4919724"/>
            <a:ext cx="4060939" cy="1938276"/>
          </a:xfrm>
          <a:prstGeom prst="rect">
            <a:avLst/>
          </a:prstGeom>
        </p:spPr>
      </p:pic>
      <p:pic>
        <p:nvPicPr>
          <p:cNvPr id="10" name="Bildobjekt 9" descr="EUSBSR_graphic_blue.png"/>
          <p:cNvPicPr>
            <a:picLocks noChangeAspect="1"/>
          </p:cNvPicPr>
          <p:nvPr/>
        </p:nvPicPr>
        <p:blipFill>
          <a:blip r:embed="rId4">
            <a:alphaModFix amt="50000"/>
          </a:blip>
          <a:srcRect t="8645" r="28432"/>
          <a:stretch>
            <a:fillRect/>
          </a:stretch>
        </p:blipFill>
        <p:spPr>
          <a:xfrm>
            <a:off x="5196596" y="-10671"/>
            <a:ext cx="3955928" cy="1950527"/>
          </a:xfrm>
          <a:prstGeom prst="rect">
            <a:avLst/>
          </a:prstGeom>
        </p:spPr>
      </p:pic>
      <p:sp>
        <p:nvSpPr>
          <p:cNvPr id="2" name="Platshållare för rubrik 1"/>
          <p:cNvSpPr>
            <a:spLocks noGrp="1"/>
          </p:cNvSpPr>
          <p:nvPr>
            <p:ph type="title"/>
          </p:nvPr>
        </p:nvSpPr>
        <p:spPr>
          <a:xfrm>
            <a:off x="3502212" y="3391539"/>
            <a:ext cx="5184587" cy="11430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3502212" y="4695481"/>
            <a:ext cx="5184587" cy="143068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505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85FE3C99-D648-E846-93AF-05500C37385E}" type="datetimeFigureOut">
              <a:rPr lang="sv-SE" smtClean="0"/>
              <a:pPr/>
              <a:t>2021-06-03</a:t>
            </a:fld>
            <a:r>
              <a:rPr lang="sv-SE" dirty="0"/>
              <a:t> </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A75FA628-5CBD-9C42-A9F5-85DBF2FE5CA3}" type="slidenum">
              <a:rPr lang="sv-SE" smtClean="0"/>
              <a:pPr/>
              <a:t>‹#›</a:t>
            </a:fld>
            <a:endParaRPr lang="sv-SE" dirty="0"/>
          </a:p>
        </p:txBody>
      </p:sp>
      <p:pic>
        <p:nvPicPr>
          <p:cNvPr id="7" name="Bildobjekt 6" descr="EUSBSR_logotype_high.png"/>
          <p:cNvPicPr>
            <a:picLocks noChangeAspect="1"/>
          </p:cNvPicPr>
          <p:nvPr/>
        </p:nvPicPr>
        <p:blipFill>
          <a:blip r:embed="rId5"/>
          <a:stretch>
            <a:fillRect/>
          </a:stretch>
        </p:blipFill>
        <p:spPr>
          <a:xfrm>
            <a:off x="552948" y="984443"/>
            <a:ext cx="5196573" cy="2036678"/>
          </a:xfrm>
          <a:prstGeom prst="rect">
            <a:avLst/>
          </a:prstGeom>
        </p:spPr>
      </p:pic>
      <p:cxnSp>
        <p:nvCxnSpPr>
          <p:cNvPr id="8" name="Rak 7"/>
          <p:cNvCxnSpPr/>
          <p:nvPr/>
        </p:nvCxnSpPr>
        <p:spPr>
          <a:xfrm>
            <a:off x="3625939" y="3284109"/>
            <a:ext cx="4919943"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Lst>
  <p:txStyles>
    <p:titleStyle>
      <a:lvl1pPr algn="l"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Tx/>
        <a:buNone/>
        <a:defRPr sz="16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descr="EUSBSR_graphic_green.png"/>
          <p:cNvPicPr>
            <a:picLocks noChangeAspect="1"/>
          </p:cNvPicPr>
          <p:nvPr/>
        </p:nvPicPr>
        <p:blipFill>
          <a:blip r:embed="rId3" cstate="print">
            <a:alphaModFix amt="50000"/>
            <a:extLst>
              <a:ext uri="{28A0092B-C50C-407E-A947-70E740481C1C}">
                <a14:useLocalDpi xmlns:a14="http://schemas.microsoft.com/office/drawing/2010/main"/>
              </a:ext>
            </a:extLst>
          </a:blip>
          <a:srcRect/>
          <a:stretch>
            <a:fillRect/>
          </a:stretch>
        </p:blipFill>
        <p:spPr>
          <a:xfrm>
            <a:off x="1" y="4919724"/>
            <a:ext cx="4060939" cy="1938276"/>
          </a:xfrm>
          <a:prstGeom prst="rect">
            <a:avLst/>
          </a:prstGeom>
        </p:spPr>
      </p:pic>
      <p:pic>
        <p:nvPicPr>
          <p:cNvPr id="10" name="Bildobjekt 9" descr="EUSBSR_graphic_blue.png"/>
          <p:cNvPicPr>
            <a:picLocks noChangeAspect="1"/>
          </p:cNvPicPr>
          <p:nvPr/>
        </p:nvPicPr>
        <p:blipFill>
          <a:blip r:embed="rId4" cstate="print">
            <a:alphaModFix amt="50000"/>
            <a:extLst>
              <a:ext uri="{28A0092B-C50C-407E-A947-70E740481C1C}">
                <a14:useLocalDpi xmlns:a14="http://schemas.microsoft.com/office/drawing/2010/main"/>
              </a:ext>
            </a:extLst>
          </a:blip>
          <a:srcRect/>
          <a:stretch>
            <a:fillRect/>
          </a:stretch>
        </p:blipFill>
        <p:spPr>
          <a:xfrm>
            <a:off x="5196597" y="-10671"/>
            <a:ext cx="3955928" cy="1950527"/>
          </a:xfrm>
          <a:prstGeom prst="rect">
            <a:avLst/>
          </a:prstGeom>
        </p:spPr>
      </p:pic>
      <p:sp>
        <p:nvSpPr>
          <p:cNvPr id="2" name="Platshållare för rubrik 1"/>
          <p:cNvSpPr>
            <a:spLocks noGrp="1"/>
          </p:cNvSpPr>
          <p:nvPr>
            <p:ph type="title"/>
          </p:nvPr>
        </p:nvSpPr>
        <p:spPr>
          <a:xfrm>
            <a:off x="3502213" y="3391539"/>
            <a:ext cx="5184587" cy="11430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3502213" y="4695481"/>
            <a:ext cx="5184587" cy="143068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505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85FE3C99-D648-E846-93AF-05500C37385E}" type="datetimeFigureOut">
              <a:rPr lang="sv-SE" smtClean="0"/>
              <a:pPr/>
              <a:t>2021-06-03</a:t>
            </a:fld>
            <a:r>
              <a:rPr lang="sv-SE" dirty="0"/>
              <a:t> </a:t>
            </a:r>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A75FA628-5CBD-9C42-A9F5-85DBF2FE5CA3}" type="slidenum">
              <a:rPr lang="sv-SE" smtClean="0"/>
              <a:pPr/>
              <a:t>‹#›</a:t>
            </a:fld>
            <a:endParaRPr lang="sv-SE" dirty="0"/>
          </a:p>
        </p:txBody>
      </p:sp>
      <p:pic>
        <p:nvPicPr>
          <p:cNvPr id="7" name="Bildobjekt 6" descr="EUSBSR_logotype_high.png"/>
          <p:cNvPicPr>
            <a:picLocks noChangeAspect="1"/>
          </p:cNvPicPr>
          <p:nvPr/>
        </p:nvPicPr>
        <p:blipFill>
          <a:blip r:embed="rId5"/>
          <a:stretch>
            <a:fillRect/>
          </a:stretch>
        </p:blipFill>
        <p:spPr>
          <a:xfrm>
            <a:off x="552949" y="984443"/>
            <a:ext cx="5196573" cy="2036678"/>
          </a:xfrm>
          <a:prstGeom prst="rect">
            <a:avLst/>
          </a:prstGeom>
        </p:spPr>
      </p:pic>
      <p:cxnSp>
        <p:nvCxnSpPr>
          <p:cNvPr id="8" name="Rak 7"/>
          <p:cNvCxnSpPr/>
          <p:nvPr/>
        </p:nvCxnSpPr>
        <p:spPr>
          <a:xfrm>
            <a:off x="3625940" y="3284109"/>
            <a:ext cx="4919943"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254513"/>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Tx/>
        <a:buNone/>
        <a:defRPr sz="16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46881" y="1426673"/>
            <a:ext cx="8229600" cy="428056"/>
          </a:xfrm>
          <a:prstGeom prst="rect">
            <a:avLst/>
          </a:prstGeom>
        </p:spPr>
        <p:txBody>
          <a:bodyPr vert="horz" lIns="91440" tIns="45720" rIns="91440" bIns="4572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646881" y="1946575"/>
            <a:ext cx="7146652" cy="4139347"/>
          </a:xfrm>
          <a:prstGeom prst="rect">
            <a:avLst/>
          </a:prstGeom>
        </p:spPr>
        <p:txBody>
          <a:bodyPr vert="horz" lIns="91440" tIns="45720" rIns="91440" bIns="45720" rtlCol="0">
            <a:noAutofit/>
          </a:bodyPr>
          <a:lstStyle/>
          <a:p>
            <a:pPr lvl="0"/>
            <a:r>
              <a:rPr lang="sv-SE" dirty="0"/>
              <a:t>Klicka här för att ändra format på bakgrundstexten</a:t>
            </a:r>
          </a:p>
        </p:txBody>
      </p:sp>
      <p:pic>
        <p:nvPicPr>
          <p:cNvPr id="7" name="Bildobjekt 6" descr="EUSBSR_graphic_blue.png"/>
          <p:cNvPicPr>
            <a:picLocks noChangeAspect="1"/>
          </p:cNvPicPr>
          <p:nvPr/>
        </p:nvPicPr>
        <p:blipFill>
          <a:blip r:embed="rId4">
            <a:alphaModFix amt="50000"/>
          </a:blip>
          <a:srcRect t="8645" r="23676"/>
          <a:stretch>
            <a:fillRect/>
          </a:stretch>
        </p:blipFill>
        <p:spPr>
          <a:xfrm>
            <a:off x="6715407" y="-10671"/>
            <a:ext cx="2439266" cy="1127761"/>
          </a:xfrm>
          <a:prstGeom prst="rect">
            <a:avLst/>
          </a:prstGeom>
        </p:spPr>
      </p:pic>
      <p:pic>
        <p:nvPicPr>
          <p:cNvPr id="8" name="Bildobjekt 7" descr="EUSBSR_graphic_green.png"/>
          <p:cNvPicPr>
            <a:picLocks noChangeAspect="1"/>
          </p:cNvPicPr>
          <p:nvPr/>
        </p:nvPicPr>
        <p:blipFill>
          <a:blip r:embed="rId5">
            <a:alphaModFix amt="50000"/>
          </a:blip>
          <a:srcRect b="9509"/>
          <a:stretch>
            <a:fillRect/>
          </a:stretch>
        </p:blipFill>
        <p:spPr>
          <a:xfrm>
            <a:off x="457202" y="5751585"/>
            <a:ext cx="3483981" cy="1117089"/>
          </a:xfrm>
          <a:prstGeom prst="rect">
            <a:avLst/>
          </a:prstGeom>
        </p:spPr>
      </p:pic>
    </p:spTree>
    <p:extLst>
      <p:ext uri="{BB962C8B-B14F-4D97-AF65-F5344CB8AC3E}">
        <p14:creationId xmlns:p14="http://schemas.microsoft.com/office/powerpoint/2010/main" val="1596169770"/>
      </p:ext>
    </p:extLst>
  </p:cSld>
  <p:clrMap bg1="lt1" tx1="dk1" bg2="lt2" tx2="dk2" accent1="accent1" accent2="accent2" accent3="accent3" accent4="accent4" accent5="accent5" accent6="accent6" hlink="hlink" folHlink="folHlink"/>
  <p:sldLayoutIdLst>
    <p:sldLayoutId id="2147483653" r:id="rId1"/>
    <p:sldLayoutId id="2147483655" r:id="rId2"/>
  </p:sldLayoutIdLst>
  <p:txStyles>
    <p:titleStyle>
      <a:lvl1pPr algn="l" defTabSz="457200" rtl="0" eaLnBrk="1" latinLnBrk="0" hangingPunct="1">
        <a:spcBef>
          <a:spcPct val="0"/>
        </a:spcBef>
        <a:buNone/>
        <a:defRPr sz="20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Clr>
          <a:schemeClr val="tx1"/>
        </a:buClr>
        <a:buFont typeface="Arial"/>
        <a:buChar char="•"/>
        <a:defRPr sz="2000" i="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1929D-B30D-40DE-AE4F-1A0AD7AB4966}" type="datetimeFigureOut">
              <a:rPr lang="pl-PL" smtClean="0"/>
              <a:t>03.06.2021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70BC2-1F25-4B66-934D-FA9C23FE0BD4}" type="slidenum">
              <a:rPr lang="pl-PL" smtClean="0"/>
              <a:t>‹#›</a:t>
            </a:fld>
            <a:endParaRPr lang="pl-PL"/>
          </a:p>
        </p:txBody>
      </p:sp>
    </p:spTree>
    <p:extLst>
      <p:ext uri="{BB962C8B-B14F-4D97-AF65-F5344CB8AC3E}">
        <p14:creationId xmlns:p14="http://schemas.microsoft.com/office/powerpoint/2010/main" val="83892967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643438"/>
            <a:ext cx="8229600" cy="1143000"/>
          </a:xfrm>
          <a:prstGeom prst="rect">
            <a:avLst/>
          </a:prstGeom>
        </p:spPr>
        <p:txBody>
          <a:bodyPr vert="horz" lIns="91440" tIns="45720" rIns="91440" bIns="45720" rtlCol="0" anchor="ctr">
            <a:normAutofit/>
          </a:bodyPr>
          <a:lstStyle/>
          <a:p>
            <a:r>
              <a:rPr lang="sv-SE" dirty="0"/>
              <a:t>Klicka här för att ändra format</a:t>
            </a:r>
          </a:p>
        </p:txBody>
      </p:sp>
      <p:pic>
        <p:nvPicPr>
          <p:cNvPr id="7" name="Bildobjekt 6" descr="EUSBSR_logotype_high.png"/>
          <p:cNvPicPr>
            <a:picLocks noChangeAspect="1"/>
          </p:cNvPicPr>
          <p:nvPr/>
        </p:nvPicPr>
        <p:blipFill>
          <a:blip r:embed="rId3"/>
          <a:stretch>
            <a:fillRect/>
          </a:stretch>
        </p:blipFill>
        <p:spPr>
          <a:xfrm>
            <a:off x="1133344" y="1220703"/>
            <a:ext cx="6877311" cy="2695405"/>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descr="EUSBSR_graphic_green.png"/>
          <p:cNvPicPr>
            <a:picLocks noChangeAspect="1"/>
          </p:cNvPicPr>
          <p:nvPr/>
        </p:nvPicPr>
        <p:blipFill>
          <a:blip r:embed="rId3">
            <a:alphaModFix amt="50000"/>
          </a:blip>
          <a:srcRect l="32822" b="9509"/>
          <a:stretch>
            <a:fillRect/>
          </a:stretch>
        </p:blipFill>
        <p:spPr>
          <a:xfrm>
            <a:off x="0" y="4919724"/>
            <a:ext cx="4060939" cy="1938276"/>
          </a:xfrm>
          <a:prstGeom prst="rect">
            <a:avLst/>
          </a:prstGeom>
        </p:spPr>
      </p:pic>
      <p:pic>
        <p:nvPicPr>
          <p:cNvPr id="10" name="Bildobjekt 9" descr="EUSBSR_graphic_blue.png"/>
          <p:cNvPicPr>
            <a:picLocks noChangeAspect="1"/>
          </p:cNvPicPr>
          <p:nvPr/>
        </p:nvPicPr>
        <p:blipFill>
          <a:blip r:embed="rId4">
            <a:alphaModFix amt="50000"/>
          </a:blip>
          <a:srcRect t="8645" r="28432"/>
          <a:stretch>
            <a:fillRect/>
          </a:stretch>
        </p:blipFill>
        <p:spPr>
          <a:xfrm>
            <a:off x="5196596" y="-10671"/>
            <a:ext cx="3955928" cy="1950527"/>
          </a:xfrm>
          <a:prstGeom prst="rect">
            <a:avLst/>
          </a:prstGeom>
        </p:spPr>
      </p:pic>
      <p:sp>
        <p:nvSpPr>
          <p:cNvPr id="2" name="Platshållare för rubrik 1"/>
          <p:cNvSpPr>
            <a:spLocks noGrp="1"/>
          </p:cNvSpPr>
          <p:nvPr>
            <p:ph type="title"/>
          </p:nvPr>
        </p:nvSpPr>
        <p:spPr>
          <a:xfrm>
            <a:off x="3502212" y="3391539"/>
            <a:ext cx="5184587" cy="11430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3502212" y="4695481"/>
            <a:ext cx="5184587" cy="143068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505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85FE3C99-D648-E846-93AF-05500C37385E}" type="datetimeFigureOut">
              <a:rPr lang="sv-SE" smtClean="0">
                <a:solidFill>
                  <a:prstClr val="black">
                    <a:tint val="75000"/>
                  </a:prstClr>
                </a:solidFill>
              </a:rPr>
              <a:pPr/>
              <a:t>2021-06-03</a:t>
            </a:fld>
            <a:r>
              <a:rPr lang="sv-SE" dirty="0">
                <a:solidFill>
                  <a:prstClr val="black">
                    <a:tint val="75000"/>
                  </a:prstClr>
                </a:solidFill>
              </a:rPr>
              <a:t> </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A75FA628-5CBD-9C42-A9F5-85DBF2FE5CA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6" descr="EUSBSR_logotype_high.png"/>
          <p:cNvPicPr>
            <a:picLocks noChangeAspect="1"/>
          </p:cNvPicPr>
          <p:nvPr/>
        </p:nvPicPr>
        <p:blipFill>
          <a:blip r:embed="rId5"/>
          <a:stretch>
            <a:fillRect/>
          </a:stretch>
        </p:blipFill>
        <p:spPr>
          <a:xfrm>
            <a:off x="552948" y="984443"/>
            <a:ext cx="5196573" cy="2036678"/>
          </a:xfrm>
          <a:prstGeom prst="rect">
            <a:avLst/>
          </a:prstGeom>
        </p:spPr>
      </p:pic>
      <p:cxnSp>
        <p:nvCxnSpPr>
          <p:cNvPr id="8" name="Rak 7"/>
          <p:cNvCxnSpPr/>
          <p:nvPr/>
        </p:nvCxnSpPr>
        <p:spPr>
          <a:xfrm>
            <a:off x="3625939" y="3284109"/>
            <a:ext cx="4919943"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235068"/>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Tx/>
        <a:buNone/>
        <a:defRPr sz="16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46881" y="1426673"/>
            <a:ext cx="8229600" cy="428056"/>
          </a:xfrm>
          <a:prstGeom prst="rect">
            <a:avLst/>
          </a:prstGeom>
        </p:spPr>
        <p:txBody>
          <a:bodyPr vert="horz" lIns="91440" tIns="45720" rIns="91440" bIns="4572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646881" y="1946576"/>
            <a:ext cx="7146652" cy="4139347"/>
          </a:xfrm>
          <a:prstGeom prst="rect">
            <a:avLst/>
          </a:prstGeom>
        </p:spPr>
        <p:txBody>
          <a:bodyPr vert="horz" lIns="91440" tIns="45720" rIns="91440" bIns="45720" rtlCol="0">
            <a:noAutofit/>
          </a:bodyPr>
          <a:lstStyle/>
          <a:p>
            <a:pPr lvl="0"/>
            <a:r>
              <a:rPr lang="sv-SE" dirty="0"/>
              <a:t>Klicka här för att ändra format på bakgrundstexten</a:t>
            </a:r>
          </a:p>
        </p:txBody>
      </p:sp>
      <p:pic>
        <p:nvPicPr>
          <p:cNvPr id="7" name="Bildobjekt 6" descr="EUSBSR_graphic_blue.png"/>
          <p:cNvPicPr>
            <a:picLocks noChangeAspect="1"/>
          </p:cNvPicPr>
          <p:nvPr/>
        </p:nvPicPr>
        <p:blipFill>
          <a:blip r:embed="rId4">
            <a:alphaModFix amt="50000"/>
          </a:blip>
          <a:srcRect t="8645" r="23676"/>
          <a:stretch>
            <a:fillRect/>
          </a:stretch>
        </p:blipFill>
        <p:spPr>
          <a:xfrm>
            <a:off x="6715407" y="-10671"/>
            <a:ext cx="2439266" cy="1127761"/>
          </a:xfrm>
          <a:prstGeom prst="rect">
            <a:avLst/>
          </a:prstGeom>
        </p:spPr>
      </p:pic>
      <p:pic>
        <p:nvPicPr>
          <p:cNvPr id="8" name="Bildobjekt 7" descr="EUSBSR_graphic_green.png"/>
          <p:cNvPicPr>
            <a:picLocks noChangeAspect="1"/>
          </p:cNvPicPr>
          <p:nvPr/>
        </p:nvPicPr>
        <p:blipFill>
          <a:blip r:embed="rId5">
            <a:alphaModFix amt="50000"/>
          </a:blip>
          <a:srcRect b="9509"/>
          <a:stretch>
            <a:fillRect/>
          </a:stretch>
        </p:blipFill>
        <p:spPr>
          <a:xfrm>
            <a:off x="457203" y="5751587"/>
            <a:ext cx="3483981" cy="1117089"/>
          </a:xfrm>
          <a:prstGeom prst="rect">
            <a:avLst/>
          </a:prstGeom>
        </p:spPr>
      </p:pic>
    </p:spTree>
    <p:extLst>
      <p:ext uri="{BB962C8B-B14F-4D97-AF65-F5344CB8AC3E}">
        <p14:creationId xmlns:p14="http://schemas.microsoft.com/office/powerpoint/2010/main" val="615539117"/>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457200" rtl="0" eaLnBrk="1" latinLnBrk="0" hangingPunct="1">
        <a:spcBef>
          <a:spcPct val="0"/>
        </a:spcBef>
        <a:buNone/>
        <a:defRPr sz="20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Clr>
          <a:schemeClr val="tx1"/>
        </a:buClr>
        <a:buFont typeface="Arial"/>
        <a:buChar char="•"/>
        <a:defRPr sz="2000" i="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descr="EUSBSR_graphic_green.png"/>
          <p:cNvPicPr>
            <a:picLocks noChangeAspect="1"/>
          </p:cNvPicPr>
          <p:nvPr/>
        </p:nvPicPr>
        <p:blipFill>
          <a:blip r:embed="rId4">
            <a:alphaModFix amt="50000"/>
          </a:blip>
          <a:srcRect l="32822" b="9509"/>
          <a:stretch>
            <a:fillRect/>
          </a:stretch>
        </p:blipFill>
        <p:spPr>
          <a:xfrm>
            <a:off x="0" y="4919724"/>
            <a:ext cx="4060939" cy="1938276"/>
          </a:xfrm>
          <a:prstGeom prst="rect">
            <a:avLst/>
          </a:prstGeom>
        </p:spPr>
      </p:pic>
      <p:pic>
        <p:nvPicPr>
          <p:cNvPr id="10" name="Bildobjekt 9" descr="EUSBSR_graphic_blue.png"/>
          <p:cNvPicPr>
            <a:picLocks noChangeAspect="1"/>
          </p:cNvPicPr>
          <p:nvPr/>
        </p:nvPicPr>
        <p:blipFill>
          <a:blip r:embed="rId5">
            <a:alphaModFix amt="50000"/>
          </a:blip>
          <a:srcRect t="8645" r="28432"/>
          <a:stretch>
            <a:fillRect/>
          </a:stretch>
        </p:blipFill>
        <p:spPr>
          <a:xfrm>
            <a:off x="5196596" y="-10671"/>
            <a:ext cx="3955928" cy="1950527"/>
          </a:xfrm>
          <a:prstGeom prst="rect">
            <a:avLst/>
          </a:prstGeom>
        </p:spPr>
      </p:pic>
      <p:sp>
        <p:nvSpPr>
          <p:cNvPr id="2" name="Platshållare för rubrik 1"/>
          <p:cNvSpPr>
            <a:spLocks noGrp="1"/>
          </p:cNvSpPr>
          <p:nvPr>
            <p:ph type="title"/>
          </p:nvPr>
        </p:nvSpPr>
        <p:spPr>
          <a:xfrm>
            <a:off x="3502212" y="3391539"/>
            <a:ext cx="5184587" cy="11430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3502212" y="4695481"/>
            <a:ext cx="5184587" cy="143068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505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85FE3C99-D648-E846-93AF-05500C37385E}" type="datetimeFigureOut">
              <a:rPr lang="sv-SE" smtClean="0">
                <a:solidFill>
                  <a:prstClr val="black">
                    <a:tint val="75000"/>
                  </a:prstClr>
                </a:solidFill>
              </a:rPr>
              <a:pPr/>
              <a:t>2021-06-03</a:t>
            </a:fld>
            <a:r>
              <a:rPr lang="sv-SE" dirty="0">
                <a:solidFill>
                  <a:prstClr val="black">
                    <a:tint val="75000"/>
                  </a:prstClr>
                </a:solidFill>
              </a:rPr>
              <a:t> </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A75FA628-5CBD-9C42-A9F5-85DBF2FE5CA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6" descr="EUSBSR_logotype_high.png"/>
          <p:cNvPicPr>
            <a:picLocks noChangeAspect="1"/>
          </p:cNvPicPr>
          <p:nvPr/>
        </p:nvPicPr>
        <p:blipFill>
          <a:blip r:embed="rId6"/>
          <a:stretch>
            <a:fillRect/>
          </a:stretch>
        </p:blipFill>
        <p:spPr>
          <a:xfrm>
            <a:off x="552948" y="984443"/>
            <a:ext cx="5196573" cy="2036678"/>
          </a:xfrm>
          <a:prstGeom prst="rect">
            <a:avLst/>
          </a:prstGeom>
        </p:spPr>
      </p:pic>
      <p:cxnSp>
        <p:nvCxnSpPr>
          <p:cNvPr id="8" name="Rak 7"/>
          <p:cNvCxnSpPr/>
          <p:nvPr/>
        </p:nvCxnSpPr>
        <p:spPr>
          <a:xfrm>
            <a:off x="3625939" y="3284109"/>
            <a:ext cx="4919943"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997730"/>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Tx/>
        <a:buNone/>
        <a:defRPr sz="16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descr="EUSBSR_graphic_green.png"/>
          <p:cNvPicPr>
            <a:picLocks noChangeAspect="1"/>
          </p:cNvPicPr>
          <p:nvPr/>
        </p:nvPicPr>
        <p:blipFill>
          <a:blip r:embed="rId4">
            <a:alphaModFix amt="50000"/>
          </a:blip>
          <a:srcRect l="32822" b="9509"/>
          <a:stretch>
            <a:fillRect/>
          </a:stretch>
        </p:blipFill>
        <p:spPr>
          <a:xfrm>
            <a:off x="0" y="4919724"/>
            <a:ext cx="4060939" cy="1938276"/>
          </a:xfrm>
          <a:prstGeom prst="rect">
            <a:avLst/>
          </a:prstGeom>
        </p:spPr>
      </p:pic>
      <p:pic>
        <p:nvPicPr>
          <p:cNvPr id="10" name="Bildobjekt 9" descr="EUSBSR_graphic_blue.png"/>
          <p:cNvPicPr>
            <a:picLocks noChangeAspect="1"/>
          </p:cNvPicPr>
          <p:nvPr/>
        </p:nvPicPr>
        <p:blipFill>
          <a:blip r:embed="rId5">
            <a:alphaModFix amt="50000"/>
          </a:blip>
          <a:srcRect t="8645" r="28432"/>
          <a:stretch>
            <a:fillRect/>
          </a:stretch>
        </p:blipFill>
        <p:spPr>
          <a:xfrm>
            <a:off x="5196596" y="-10671"/>
            <a:ext cx="3955928" cy="1950527"/>
          </a:xfrm>
          <a:prstGeom prst="rect">
            <a:avLst/>
          </a:prstGeom>
        </p:spPr>
      </p:pic>
      <p:sp>
        <p:nvSpPr>
          <p:cNvPr id="2" name="Platshållare för rubrik 1"/>
          <p:cNvSpPr>
            <a:spLocks noGrp="1"/>
          </p:cNvSpPr>
          <p:nvPr>
            <p:ph type="title"/>
          </p:nvPr>
        </p:nvSpPr>
        <p:spPr>
          <a:xfrm>
            <a:off x="3502212" y="3391539"/>
            <a:ext cx="5184587" cy="11430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3502212" y="4695481"/>
            <a:ext cx="5184587" cy="143068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505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85FE3C99-D648-E846-93AF-05500C37385E}" type="datetimeFigureOut">
              <a:rPr lang="sv-SE" smtClean="0">
                <a:solidFill>
                  <a:prstClr val="black">
                    <a:tint val="75000"/>
                  </a:prstClr>
                </a:solidFill>
              </a:rPr>
              <a:pPr/>
              <a:t>2021-06-03</a:t>
            </a:fld>
            <a:r>
              <a:rPr lang="sv-SE" dirty="0">
                <a:solidFill>
                  <a:prstClr val="black">
                    <a:tint val="75000"/>
                  </a:prstClr>
                </a:solidFill>
              </a:rPr>
              <a:t> </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A75FA628-5CBD-9C42-A9F5-85DBF2FE5CA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6" descr="EUSBSR_logotype_high.png"/>
          <p:cNvPicPr>
            <a:picLocks noChangeAspect="1"/>
          </p:cNvPicPr>
          <p:nvPr/>
        </p:nvPicPr>
        <p:blipFill>
          <a:blip r:embed="rId6"/>
          <a:stretch>
            <a:fillRect/>
          </a:stretch>
        </p:blipFill>
        <p:spPr>
          <a:xfrm>
            <a:off x="552948" y="984443"/>
            <a:ext cx="5196573" cy="2036678"/>
          </a:xfrm>
          <a:prstGeom prst="rect">
            <a:avLst/>
          </a:prstGeom>
        </p:spPr>
      </p:pic>
      <p:cxnSp>
        <p:nvCxnSpPr>
          <p:cNvPr id="8" name="Rak 7"/>
          <p:cNvCxnSpPr/>
          <p:nvPr/>
        </p:nvCxnSpPr>
        <p:spPr>
          <a:xfrm>
            <a:off x="3625939" y="3284109"/>
            <a:ext cx="4919943"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433820"/>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Tx/>
        <a:buNone/>
        <a:defRPr sz="16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46881" y="1426673"/>
            <a:ext cx="8229600" cy="428056"/>
          </a:xfrm>
          <a:prstGeom prst="rect">
            <a:avLst/>
          </a:prstGeom>
        </p:spPr>
        <p:txBody>
          <a:bodyPr vert="horz" lIns="91440" tIns="45720" rIns="91440" bIns="4572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646881" y="1946576"/>
            <a:ext cx="7146652" cy="4139347"/>
          </a:xfrm>
          <a:prstGeom prst="rect">
            <a:avLst/>
          </a:prstGeom>
        </p:spPr>
        <p:txBody>
          <a:bodyPr vert="horz" lIns="91440" tIns="45720" rIns="91440" bIns="45720" rtlCol="0">
            <a:noAutofit/>
          </a:bodyPr>
          <a:lstStyle/>
          <a:p>
            <a:pPr lvl="0"/>
            <a:r>
              <a:rPr lang="sv-SE" dirty="0"/>
              <a:t>Klicka här för att ändra format på bakgrundstexten</a:t>
            </a:r>
          </a:p>
        </p:txBody>
      </p:sp>
      <p:pic>
        <p:nvPicPr>
          <p:cNvPr id="7" name="Bildobjekt 6" descr="EUSBSR_graphic_blue.png"/>
          <p:cNvPicPr>
            <a:picLocks noChangeAspect="1"/>
          </p:cNvPicPr>
          <p:nvPr/>
        </p:nvPicPr>
        <p:blipFill>
          <a:blip r:embed="rId4" cstate="print">
            <a:alphaModFix amt="50000"/>
            <a:extLst>
              <a:ext uri="{28A0092B-C50C-407E-A947-70E740481C1C}">
                <a14:useLocalDpi xmlns:a14="http://schemas.microsoft.com/office/drawing/2010/main"/>
              </a:ext>
            </a:extLst>
          </a:blip>
          <a:srcRect/>
          <a:stretch>
            <a:fillRect/>
          </a:stretch>
        </p:blipFill>
        <p:spPr>
          <a:xfrm>
            <a:off x="6715408" y="-10671"/>
            <a:ext cx="2439266" cy="1127761"/>
          </a:xfrm>
          <a:prstGeom prst="rect">
            <a:avLst/>
          </a:prstGeom>
        </p:spPr>
      </p:pic>
      <p:pic>
        <p:nvPicPr>
          <p:cNvPr id="8" name="Bildobjekt 7" descr="EUSBSR_graphic_green.png"/>
          <p:cNvPicPr>
            <a:picLocks noChangeAspect="1"/>
          </p:cNvPicPr>
          <p:nvPr/>
        </p:nvPicPr>
        <p:blipFill>
          <a:blip r:embed="rId5" cstate="print">
            <a:alphaModFix amt="50000"/>
            <a:extLst>
              <a:ext uri="{28A0092B-C50C-407E-A947-70E740481C1C}">
                <a14:useLocalDpi xmlns:a14="http://schemas.microsoft.com/office/drawing/2010/main"/>
              </a:ext>
            </a:extLst>
          </a:blip>
          <a:srcRect/>
          <a:stretch>
            <a:fillRect/>
          </a:stretch>
        </p:blipFill>
        <p:spPr>
          <a:xfrm>
            <a:off x="457202" y="5751587"/>
            <a:ext cx="3483981" cy="1117089"/>
          </a:xfrm>
          <a:prstGeom prst="rect">
            <a:avLst/>
          </a:prstGeom>
        </p:spPr>
      </p:pic>
    </p:spTree>
    <p:extLst>
      <p:ext uri="{BB962C8B-B14F-4D97-AF65-F5344CB8AC3E}">
        <p14:creationId xmlns:p14="http://schemas.microsoft.com/office/powerpoint/2010/main" val="1263778631"/>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457200" rtl="0" eaLnBrk="1" latinLnBrk="0" hangingPunct="1">
        <a:spcBef>
          <a:spcPct val="0"/>
        </a:spcBef>
        <a:buNone/>
        <a:defRPr sz="20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Clr>
          <a:schemeClr val="tx1"/>
        </a:buClr>
        <a:buFont typeface="Arial"/>
        <a:buChar char="•"/>
        <a:defRPr sz="2000" i="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balticsea-region-strategy.eu/about/implement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97511" y="3424408"/>
            <a:ext cx="6489289" cy="1037881"/>
          </a:xfrm>
          <a:solidFill>
            <a:schemeClr val="bg1">
              <a:alpha val="70000"/>
            </a:schemeClr>
          </a:solidFill>
        </p:spPr>
        <p:txBody>
          <a:bodyPr anchor="ctr">
            <a:noAutofit/>
          </a:bodyPr>
          <a:lstStyle/>
          <a:p>
            <a:r>
              <a:rPr lang="en-US" dirty="0" smtClean="0"/>
              <a:t>18</a:t>
            </a:r>
            <a:r>
              <a:rPr lang="en-US" baseline="30000" dirty="0" smtClean="0"/>
              <a:t>th</a:t>
            </a:r>
            <a:r>
              <a:rPr lang="en-US" dirty="0" smtClean="0"/>
              <a:t> Meeting </a:t>
            </a:r>
            <a:r>
              <a:rPr lang="en-US" dirty="0"/>
              <a:t>of the </a:t>
            </a:r>
            <a:r>
              <a:rPr lang="en-US" dirty="0" smtClean="0"/>
              <a:t>Steering Group </a:t>
            </a:r>
            <a:br>
              <a:rPr lang="en-US" dirty="0" smtClean="0"/>
            </a:br>
            <a:r>
              <a:rPr lang="en-US" dirty="0" smtClean="0"/>
              <a:t>of </a:t>
            </a:r>
            <a:r>
              <a:rPr lang="en-US" dirty="0"/>
              <a:t>Policy Area </a:t>
            </a:r>
            <a:r>
              <a:rPr lang="en-US" dirty="0" err="1"/>
              <a:t>Nutri</a:t>
            </a:r>
            <a:endParaRPr lang="fi-FI" dirty="0"/>
          </a:p>
        </p:txBody>
      </p:sp>
      <p:sp>
        <p:nvSpPr>
          <p:cNvPr id="3" name="Sisällön paikkamerkki 2"/>
          <p:cNvSpPr>
            <a:spLocks noGrp="1"/>
          </p:cNvSpPr>
          <p:nvPr>
            <p:ph idx="1"/>
          </p:nvPr>
        </p:nvSpPr>
        <p:spPr>
          <a:xfrm>
            <a:off x="2197512" y="4462289"/>
            <a:ext cx="6489289" cy="1213829"/>
          </a:xfrm>
          <a:solidFill>
            <a:schemeClr val="bg1">
              <a:alpha val="70000"/>
            </a:schemeClr>
          </a:solidFill>
        </p:spPr>
        <p:txBody>
          <a:bodyPr anchor="ctr">
            <a:noAutofit/>
          </a:bodyPr>
          <a:lstStyle/>
          <a:p>
            <a:r>
              <a:rPr lang="en-US" sz="1800" dirty="0"/>
              <a:t>PA </a:t>
            </a:r>
            <a:r>
              <a:rPr lang="en-US" sz="1800" dirty="0" err="1"/>
              <a:t>Nutri</a:t>
            </a:r>
            <a:r>
              <a:rPr lang="en-US" sz="1800" dirty="0"/>
              <a:t> activities in the </a:t>
            </a:r>
            <a:r>
              <a:rPr lang="en-US" sz="1800" dirty="0" err="1"/>
              <a:t>programme</a:t>
            </a:r>
            <a:r>
              <a:rPr lang="en-US" sz="1800" dirty="0"/>
              <a:t> </a:t>
            </a:r>
            <a:r>
              <a:rPr lang="en-US" sz="1800" dirty="0" smtClean="0"/>
              <a:t>period 2021-2027 </a:t>
            </a:r>
            <a:r>
              <a:rPr lang="en-US" sz="1800" dirty="0"/>
              <a:t>and the </a:t>
            </a:r>
            <a:r>
              <a:rPr lang="en-US" sz="1800" dirty="0" smtClean="0"/>
              <a:t>use of </a:t>
            </a:r>
            <a:r>
              <a:rPr lang="en-US" sz="1800" dirty="0"/>
              <a:t>the flagship </a:t>
            </a:r>
            <a:r>
              <a:rPr lang="en-US" sz="1800" dirty="0" smtClean="0"/>
              <a:t>concept</a:t>
            </a:r>
          </a:p>
          <a:p>
            <a:r>
              <a:rPr lang="en-US" sz="1800" dirty="0" smtClean="0"/>
              <a:t>PA </a:t>
            </a:r>
            <a:r>
              <a:rPr lang="en-US" sz="1800" dirty="0" err="1" smtClean="0"/>
              <a:t>Nutri</a:t>
            </a:r>
            <a:r>
              <a:rPr lang="en-US" sz="1800" dirty="0" smtClean="0"/>
              <a:t> updates</a:t>
            </a:r>
            <a:endParaRPr lang="sv-SE" sz="1800" dirty="0"/>
          </a:p>
        </p:txBody>
      </p:sp>
      <p:pic>
        <p:nvPicPr>
          <p:cNvPr id="7" name="Kuva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65265" y="5500170"/>
            <a:ext cx="2761194" cy="865825"/>
          </a:xfrm>
          <a:prstGeom prst="rect">
            <a:avLst/>
          </a:prstGeom>
          <a:noFill/>
          <a:effectLst>
            <a:glow>
              <a:schemeClr val="accent1">
                <a:alpha val="76000"/>
              </a:schemeClr>
            </a:glow>
            <a:softEdge rad="0"/>
          </a:effectLst>
        </p:spPr>
      </p:pic>
    </p:spTree>
    <p:extLst>
      <p:ext uri="{BB962C8B-B14F-4D97-AF65-F5344CB8AC3E}">
        <p14:creationId xmlns:p14="http://schemas.microsoft.com/office/powerpoint/2010/main" val="2448358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en-US" dirty="0"/>
              <a:t>How do we select </a:t>
            </a:r>
            <a:r>
              <a:rPr lang="en-US" dirty="0" err="1"/>
              <a:t>Nutri</a:t>
            </a:r>
            <a:r>
              <a:rPr lang="en-US" dirty="0"/>
              <a:t> projects from funded projects? </a:t>
            </a:r>
          </a:p>
          <a:p>
            <a:pPr marL="0" indent="0">
              <a:buNone/>
            </a:pPr>
            <a:r>
              <a:rPr lang="en-US" dirty="0" smtClean="0"/>
              <a:t> -&gt; </a:t>
            </a:r>
            <a:r>
              <a:rPr lang="en-US" dirty="0" err="1"/>
              <a:t>Nutri</a:t>
            </a:r>
            <a:r>
              <a:rPr lang="en-US" dirty="0"/>
              <a:t> project criteria (vs. </a:t>
            </a:r>
            <a:r>
              <a:rPr lang="en-US" dirty="0" err="1"/>
              <a:t>Nutri</a:t>
            </a:r>
            <a:r>
              <a:rPr lang="en-US" dirty="0"/>
              <a:t> flagship criteria</a:t>
            </a:r>
            <a:r>
              <a:rPr lang="en-US" dirty="0" smtClean="0"/>
              <a:t>)</a:t>
            </a:r>
          </a:p>
          <a:p>
            <a:r>
              <a:rPr lang="en-US" dirty="0" smtClean="0"/>
              <a:t>How does the SG wish </a:t>
            </a:r>
            <a:r>
              <a:rPr lang="en-US" dirty="0"/>
              <a:t>to interact with Interreg BSR in </a:t>
            </a:r>
            <a:r>
              <a:rPr lang="en-US" dirty="0" smtClean="0"/>
              <a:t>the </a:t>
            </a:r>
            <a:r>
              <a:rPr lang="en-US" dirty="0" err="1"/>
              <a:t>programme</a:t>
            </a:r>
            <a:r>
              <a:rPr lang="en-US" dirty="0"/>
              <a:t> </a:t>
            </a:r>
            <a:r>
              <a:rPr lang="en-US" dirty="0" smtClean="0"/>
              <a:t>period that is beginning? Interreg BSR is open to </a:t>
            </a:r>
            <a:r>
              <a:rPr lang="en-US" dirty="0"/>
              <a:t>attending some </a:t>
            </a:r>
            <a:r>
              <a:rPr lang="en-US" dirty="0" err="1"/>
              <a:t>Nutri</a:t>
            </a:r>
            <a:r>
              <a:rPr lang="en-US" dirty="0"/>
              <a:t> SG </a:t>
            </a:r>
            <a:r>
              <a:rPr lang="en-US" dirty="0" smtClean="0"/>
              <a:t>meetings, possibly when the funding decisions for projects are made and </a:t>
            </a:r>
            <a:r>
              <a:rPr lang="en-US" dirty="0" err="1" smtClean="0"/>
              <a:t>Nutri</a:t>
            </a:r>
            <a:r>
              <a:rPr lang="en-US" dirty="0" smtClean="0"/>
              <a:t> SG is deciding which to choose as </a:t>
            </a:r>
            <a:r>
              <a:rPr lang="en-US" dirty="0" err="1" smtClean="0"/>
              <a:t>Nutri</a:t>
            </a:r>
            <a:r>
              <a:rPr lang="en-US" dirty="0" smtClean="0"/>
              <a:t> projects (or flagships)</a:t>
            </a:r>
          </a:p>
          <a:p>
            <a:r>
              <a:rPr lang="en-US" dirty="0"/>
              <a:t>How does the SG want to interact with project ideas? Does the SG want to give feedback on some of them</a:t>
            </a:r>
            <a:r>
              <a:rPr lang="en-US" dirty="0" smtClean="0"/>
              <a:t>?</a:t>
            </a:r>
            <a:endParaRPr lang="en-US" dirty="0"/>
          </a:p>
          <a:p>
            <a:r>
              <a:rPr lang="en-US" dirty="0" smtClean="0"/>
              <a:t>How </a:t>
            </a:r>
            <a:r>
              <a:rPr lang="en-US" dirty="0"/>
              <a:t>do we wish to stay in contact with projects?</a:t>
            </a:r>
          </a:p>
          <a:p>
            <a:endParaRPr lang="en-US" dirty="0"/>
          </a:p>
          <a:p>
            <a:endParaRPr lang="en-US" dirty="0"/>
          </a:p>
          <a:p>
            <a:endParaRPr lang="fi-FI" dirty="0"/>
          </a:p>
        </p:txBody>
      </p:sp>
      <p:sp>
        <p:nvSpPr>
          <p:cNvPr id="3" name="Sisällön paikkamerkki 2"/>
          <p:cNvSpPr>
            <a:spLocks noGrp="1"/>
          </p:cNvSpPr>
          <p:nvPr>
            <p:ph sz="quarter" idx="13"/>
          </p:nvPr>
        </p:nvSpPr>
        <p:spPr/>
        <p:txBody>
          <a:bodyPr/>
          <a:lstStyle/>
          <a:p>
            <a:endParaRPr lang="fi-FI"/>
          </a:p>
        </p:txBody>
      </p:sp>
      <p:sp>
        <p:nvSpPr>
          <p:cNvPr id="5" name="Otsikko 3"/>
          <p:cNvSpPr>
            <a:spLocks noGrp="1"/>
          </p:cNvSpPr>
          <p:nvPr>
            <p:ph type="title"/>
          </p:nvPr>
        </p:nvSpPr>
        <p:spPr>
          <a:xfrm>
            <a:off x="646881" y="1132630"/>
            <a:ext cx="8229600" cy="519902"/>
          </a:xfrm>
        </p:spPr>
        <p:txBody>
          <a:bodyPr/>
          <a:lstStyle/>
          <a:p>
            <a:r>
              <a:rPr lang="fi-FI" dirty="0" smtClean="0"/>
              <a:t>Questions to </a:t>
            </a:r>
            <a:r>
              <a:rPr lang="fi-FI" dirty="0" err="1" smtClean="0"/>
              <a:t>discuss</a:t>
            </a:r>
            <a:r>
              <a:rPr lang="fi-FI" dirty="0" smtClean="0"/>
              <a:t> </a:t>
            </a:r>
            <a:r>
              <a:rPr lang="fi-FI" dirty="0" err="1" smtClean="0"/>
              <a:t>concerning</a:t>
            </a:r>
            <a:r>
              <a:rPr lang="fi-FI" dirty="0" smtClean="0"/>
              <a:t> </a:t>
            </a:r>
            <a:r>
              <a:rPr lang="fi-FI" dirty="0" err="1" smtClean="0"/>
              <a:t>Nutri</a:t>
            </a:r>
            <a:r>
              <a:rPr lang="fi-FI" dirty="0" smtClean="0"/>
              <a:t> </a:t>
            </a:r>
            <a:r>
              <a:rPr lang="fi-FI" dirty="0" err="1" smtClean="0"/>
              <a:t>activites</a:t>
            </a:r>
            <a:r>
              <a:rPr lang="fi-FI" dirty="0" smtClean="0"/>
              <a:t> in </a:t>
            </a:r>
            <a:r>
              <a:rPr lang="fi-FI" dirty="0" err="1" smtClean="0"/>
              <a:t>the</a:t>
            </a:r>
            <a:r>
              <a:rPr lang="fi-FI" dirty="0" smtClean="0"/>
              <a:t> </a:t>
            </a:r>
            <a:r>
              <a:rPr lang="fi-FI" dirty="0" err="1" smtClean="0"/>
              <a:t>programme</a:t>
            </a:r>
            <a:r>
              <a:rPr lang="fi-FI" dirty="0" smtClean="0"/>
              <a:t> </a:t>
            </a:r>
            <a:r>
              <a:rPr lang="fi-FI" dirty="0" err="1" smtClean="0"/>
              <a:t>period</a:t>
            </a:r>
            <a:r>
              <a:rPr lang="fi-FI" dirty="0" smtClean="0"/>
              <a:t> 2021-2027</a:t>
            </a:r>
            <a:endParaRPr lang="fi-FI" dirty="0"/>
          </a:p>
        </p:txBody>
      </p:sp>
    </p:spTree>
    <p:extLst>
      <p:ext uri="{BB962C8B-B14F-4D97-AF65-F5344CB8AC3E}">
        <p14:creationId xmlns:p14="http://schemas.microsoft.com/office/powerpoint/2010/main" val="129745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pl-PL" dirty="0" smtClean="0"/>
              <a:t>1</a:t>
            </a:r>
            <a:r>
              <a:rPr lang="fi-FI" dirty="0"/>
              <a:t>8</a:t>
            </a:r>
            <a:r>
              <a:rPr lang="en-US" dirty="0" err="1" smtClean="0"/>
              <a:t>th</a:t>
            </a:r>
            <a:r>
              <a:rPr lang="en-US" dirty="0" smtClean="0"/>
              <a:t> </a:t>
            </a:r>
            <a:r>
              <a:rPr lang="en-US" dirty="0"/>
              <a:t>Meeting of the Steering </a:t>
            </a:r>
            <a:r>
              <a:rPr lang="en-US" dirty="0" smtClean="0"/>
              <a:t>Group of </a:t>
            </a:r>
            <a:r>
              <a:rPr lang="en-US" dirty="0"/>
              <a:t>Policy Area </a:t>
            </a:r>
            <a:r>
              <a:rPr lang="en-US" dirty="0" smtClean="0"/>
              <a:t>Nutri</a:t>
            </a:r>
            <a:br>
              <a:rPr lang="en-US" dirty="0" smtClean="0"/>
            </a:br>
            <a:r>
              <a:rPr lang="en-US" dirty="0"/>
              <a:t/>
            </a:r>
            <a:br>
              <a:rPr lang="en-US" dirty="0"/>
            </a:br>
            <a:r>
              <a:rPr lang="fi-FI" dirty="0" err="1" smtClean="0"/>
              <a:t>Nutri</a:t>
            </a:r>
            <a:r>
              <a:rPr lang="fi-FI" dirty="0" smtClean="0"/>
              <a:t> </a:t>
            </a:r>
            <a:r>
              <a:rPr lang="fi-FI" dirty="0" err="1" smtClean="0"/>
              <a:t>updates</a:t>
            </a:r>
            <a:endParaRPr lang="sv-SE" dirty="0"/>
          </a:p>
        </p:txBody>
      </p:sp>
      <p:sp>
        <p:nvSpPr>
          <p:cNvPr id="3" name="Platshållare för innehåll 2"/>
          <p:cNvSpPr>
            <a:spLocks noGrp="1"/>
          </p:cNvSpPr>
          <p:nvPr>
            <p:ph idx="1"/>
          </p:nvPr>
        </p:nvSpPr>
        <p:spPr>
          <a:xfrm>
            <a:off x="3509787" y="4695481"/>
            <a:ext cx="5184587" cy="1430682"/>
          </a:xfrm>
        </p:spPr>
        <p:txBody>
          <a:bodyPr>
            <a:normAutofit/>
          </a:bodyPr>
          <a:lstStyle/>
          <a:p>
            <a:endParaRPr lang="sv-SE" dirty="0" smtClean="0"/>
          </a:p>
          <a:p>
            <a:endParaRPr lang="sv-SE" dirty="0"/>
          </a:p>
          <a:p>
            <a:endParaRPr lang="sv-SE" dirty="0" smtClean="0"/>
          </a:p>
          <a:p>
            <a:endParaRPr lang="sv-SE" dirty="0"/>
          </a:p>
        </p:txBody>
      </p:sp>
      <p:pic>
        <p:nvPicPr>
          <p:cNvPr id="1026" name="Picture 2" descr="M:\gymlymo\Meri\EU Itämeristrategia\Politiikka alat\Policy area Nutri\TA\TA 2014-15\Logot\IR BSR_logo_EU-supplement_horizontal_500p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757" y="5634813"/>
            <a:ext cx="3293113" cy="103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95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err="1" smtClean="0"/>
              <a:t>PACs</a:t>
            </a:r>
            <a:r>
              <a:rPr lang="fi-FI" dirty="0" smtClean="0"/>
              <a:t> </a:t>
            </a:r>
            <a:r>
              <a:rPr lang="fi-FI" dirty="0" err="1" smtClean="0"/>
              <a:t>have</a:t>
            </a:r>
            <a:r>
              <a:rPr lang="fi-FI" dirty="0" smtClean="0"/>
              <a:t> </a:t>
            </a:r>
            <a:r>
              <a:rPr lang="fi-FI" dirty="0" err="1" smtClean="0"/>
              <a:t>been</a:t>
            </a:r>
            <a:r>
              <a:rPr lang="fi-FI" dirty="0" smtClean="0"/>
              <a:t> </a:t>
            </a:r>
            <a:r>
              <a:rPr lang="fi-FI" dirty="0" err="1" smtClean="0"/>
              <a:t>planning</a:t>
            </a:r>
            <a:r>
              <a:rPr lang="fi-FI" dirty="0" smtClean="0"/>
              <a:t> a </a:t>
            </a:r>
            <a:r>
              <a:rPr lang="fi-FI" dirty="0" err="1" smtClean="0"/>
              <a:t>small</a:t>
            </a:r>
            <a:r>
              <a:rPr lang="fi-FI" dirty="0" smtClean="0"/>
              <a:t> </a:t>
            </a:r>
            <a:r>
              <a:rPr lang="fi-FI" dirty="0" err="1" smtClean="0"/>
              <a:t>communication</a:t>
            </a:r>
            <a:r>
              <a:rPr lang="fi-FI" dirty="0" smtClean="0"/>
              <a:t> </a:t>
            </a:r>
            <a:r>
              <a:rPr lang="fi-FI" dirty="0" err="1" smtClean="0"/>
              <a:t>procurement</a:t>
            </a:r>
            <a:r>
              <a:rPr lang="fi-FI" dirty="0" smtClean="0"/>
              <a:t> </a:t>
            </a:r>
            <a:r>
              <a:rPr lang="fi-FI" dirty="0" err="1" smtClean="0"/>
              <a:t>that</a:t>
            </a:r>
            <a:r>
              <a:rPr lang="fi-FI" dirty="0" smtClean="0"/>
              <a:t> </a:t>
            </a:r>
            <a:r>
              <a:rPr lang="fi-FI" dirty="0" err="1" smtClean="0"/>
              <a:t>involves</a:t>
            </a:r>
            <a:r>
              <a:rPr lang="fi-FI" dirty="0" smtClean="0"/>
              <a:t> </a:t>
            </a:r>
            <a:r>
              <a:rPr lang="fi-FI" dirty="0" err="1" smtClean="0"/>
              <a:t>updating</a:t>
            </a:r>
            <a:r>
              <a:rPr lang="fi-FI" dirty="0" smtClean="0"/>
              <a:t> </a:t>
            </a:r>
            <a:r>
              <a:rPr lang="fi-FI" dirty="0" err="1" smtClean="0"/>
              <a:t>the</a:t>
            </a:r>
            <a:r>
              <a:rPr lang="fi-FI" dirty="0" smtClean="0"/>
              <a:t> </a:t>
            </a:r>
            <a:r>
              <a:rPr lang="fi-FI" dirty="0" err="1" smtClean="0"/>
              <a:t>Nutri</a:t>
            </a:r>
            <a:r>
              <a:rPr lang="fi-FI" smtClean="0"/>
              <a:t> PowerPoint </a:t>
            </a:r>
            <a:r>
              <a:rPr lang="fi-FI" dirty="0" err="1" smtClean="0"/>
              <a:t>presentation</a:t>
            </a:r>
            <a:r>
              <a:rPr lang="fi-FI" dirty="0" smtClean="0"/>
              <a:t> </a:t>
            </a:r>
            <a:r>
              <a:rPr lang="fi-FI" dirty="0" err="1" smtClean="0"/>
              <a:t>which</a:t>
            </a:r>
            <a:r>
              <a:rPr lang="fi-FI" dirty="0" smtClean="0"/>
              <a:t> is </a:t>
            </a:r>
            <a:r>
              <a:rPr lang="fi-FI" dirty="0" err="1" smtClean="0"/>
              <a:t>used</a:t>
            </a:r>
            <a:r>
              <a:rPr lang="fi-FI" dirty="0" smtClean="0"/>
              <a:t> to </a:t>
            </a:r>
            <a:r>
              <a:rPr lang="fi-FI" dirty="0" err="1" smtClean="0"/>
              <a:t>present</a:t>
            </a:r>
            <a:r>
              <a:rPr lang="fi-FI" dirty="0" smtClean="0"/>
              <a:t> </a:t>
            </a:r>
            <a:r>
              <a:rPr lang="fi-FI" dirty="0" err="1" smtClean="0"/>
              <a:t>Nutri</a:t>
            </a:r>
            <a:r>
              <a:rPr lang="fi-FI" dirty="0" smtClean="0"/>
              <a:t> and </a:t>
            </a:r>
            <a:r>
              <a:rPr lang="fi-FI" dirty="0" err="1" smtClean="0"/>
              <a:t>its</a:t>
            </a:r>
            <a:r>
              <a:rPr lang="fi-FI" dirty="0" smtClean="0"/>
              <a:t> </a:t>
            </a:r>
            <a:r>
              <a:rPr lang="fi-FI" dirty="0" err="1" smtClean="0"/>
              <a:t>projects</a:t>
            </a:r>
            <a:r>
              <a:rPr lang="fi-FI" dirty="0" smtClean="0"/>
              <a:t> to </a:t>
            </a:r>
            <a:r>
              <a:rPr lang="fi-FI" dirty="0" err="1" smtClean="0"/>
              <a:t>stakeholders</a:t>
            </a:r>
            <a:endParaRPr lang="fi-FI" dirty="0" smtClean="0"/>
          </a:p>
          <a:p>
            <a:r>
              <a:rPr lang="fi-FI" dirty="0" err="1" smtClean="0"/>
              <a:t>The</a:t>
            </a:r>
            <a:r>
              <a:rPr lang="fi-FI" dirty="0" smtClean="0"/>
              <a:t> </a:t>
            </a:r>
            <a:r>
              <a:rPr lang="fi-FI" dirty="0" err="1" smtClean="0"/>
              <a:t>procurement</a:t>
            </a:r>
            <a:r>
              <a:rPr lang="fi-FI" dirty="0" smtClean="0"/>
              <a:t> </a:t>
            </a:r>
            <a:r>
              <a:rPr lang="fi-FI" dirty="0" err="1" smtClean="0"/>
              <a:t>also</a:t>
            </a:r>
            <a:r>
              <a:rPr lang="fi-FI" dirty="0" smtClean="0"/>
              <a:t> </a:t>
            </a:r>
            <a:r>
              <a:rPr lang="fi-FI" dirty="0" err="1" smtClean="0"/>
              <a:t>includes</a:t>
            </a:r>
            <a:r>
              <a:rPr lang="fi-FI" dirty="0" smtClean="0"/>
              <a:t> </a:t>
            </a:r>
            <a:r>
              <a:rPr lang="fi-FI" dirty="0" err="1" smtClean="0"/>
              <a:t>limited</a:t>
            </a:r>
            <a:r>
              <a:rPr lang="fi-FI" dirty="0" smtClean="0"/>
              <a:t> </a:t>
            </a:r>
            <a:r>
              <a:rPr lang="fi-FI" dirty="0" err="1" smtClean="0"/>
              <a:t>redesigning</a:t>
            </a:r>
            <a:r>
              <a:rPr lang="fi-FI" dirty="0" smtClean="0"/>
              <a:t> of </a:t>
            </a:r>
            <a:r>
              <a:rPr lang="fi-FI" dirty="0" err="1" smtClean="0"/>
              <a:t>the</a:t>
            </a:r>
            <a:r>
              <a:rPr lang="fi-FI" dirty="0" smtClean="0"/>
              <a:t> </a:t>
            </a:r>
            <a:r>
              <a:rPr lang="fi-FI" dirty="0" err="1" smtClean="0"/>
              <a:t>Nutri</a:t>
            </a:r>
            <a:r>
              <a:rPr lang="fi-FI" dirty="0" smtClean="0"/>
              <a:t> logo and </a:t>
            </a:r>
            <a:r>
              <a:rPr lang="fi-FI" dirty="0" err="1" smtClean="0"/>
              <a:t>some</a:t>
            </a:r>
            <a:r>
              <a:rPr lang="fi-FI" dirty="0" smtClean="0"/>
              <a:t> </a:t>
            </a:r>
            <a:r>
              <a:rPr lang="fi-FI" dirty="0" err="1" smtClean="0"/>
              <a:t>pictures</a:t>
            </a:r>
            <a:r>
              <a:rPr lang="fi-FI" dirty="0" smtClean="0"/>
              <a:t> for </a:t>
            </a:r>
            <a:r>
              <a:rPr lang="fi-FI" dirty="0" err="1" smtClean="0"/>
              <a:t>Nutri’s</a:t>
            </a:r>
            <a:r>
              <a:rPr lang="fi-FI" dirty="0" smtClean="0"/>
              <a:t> </a:t>
            </a:r>
            <a:r>
              <a:rPr lang="fi-FI" dirty="0" err="1" smtClean="0"/>
              <a:t>use</a:t>
            </a:r>
            <a:r>
              <a:rPr lang="fi-FI" dirty="0" smtClean="0"/>
              <a:t>.</a:t>
            </a:r>
          </a:p>
          <a:p>
            <a:r>
              <a:rPr lang="fi-FI" dirty="0" err="1" smtClean="0"/>
              <a:t>Some</a:t>
            </a:r>
            <a:r>
              <a:rPr lang="fi-FI" dirty="0" smtClean="0"/>
              <a:t> of </a:t>
            </a:r>
            <a:r>
              <a:rPr lang="fi-FI" dirty="0" err="1" smtClean="0"/>
              <a:t>the</a:t>
            </a:r>
            <a:r>
              <a:rPr lang="fi-FI" dirty="0" smtClean="0"/>
              <a:t> </a:t>
            </a:r>
            <a:r>
              <a:rPr lang="fi-FI" dirty="0" err="1" smtClean="0"/>
              <a:t>material</a:t>
            </a:r>
            <a:r>
              <a:rPr lang="fi-FI" dirty="0" smtClean="0"/>
              <a:t> </a:t>
            </a:r>
            <a:r>
              <a:rPr lang="fi-FI" dirty="0" err="1" smtClean="0"/>
              <a:t>can</a:t>
            </a:r>
            <a:r>
              <a:rPr lang="fi-FI" dirty="0" smtClean="0"/>
              <a:t> </a:t>
            </a:r>
            <a:r>
              <a:rPr lang="fi-FI" dirty="0" err="1" smtClean="0"/>
              <a:t>be</a:t>
            </a:r>
            <a:r>
              <a:rPr lang="fi-FI" dirty="0" smtClean="0"/>
              <a:t> </a:t>
            </a:r>
            <a:r>
              <a:rPr lang="fi-FI" dirty="0" err="1" smtClean="0"/>
              <a:t>used</a:t>
            </a:r>
            <a:r>
              <a:rPr lang="fi-FI" dirty="0" smtClean="0"/>
              <a:t> </a:t>
            </a:r>
            <a:r>
              <a:rPr lang="fi-FI" dirty="0" err="1" smtClean="0"/>
              <a:t>also</a:t>
            </a:r>
            <a:r>
              <a:rPr lang="fi-FI" dirty="0" smtClean="0"/>
              <a:t> on </a:t>
            </a:r>
            <a:r>
              <a:rPr lang="fi-FI" dirty="0" err="1" smtClean="0"/>
              <a:t>the</a:t>
            </a:r>
            <a:r>
              <a:rPr lang="fi-FI" dirty="0" smtClean="0"/>
              <a:t> </a:t>
            </a:r>
            <a:r>
              <a:rPr lang="fi-FI" dirty="0" err="1" smtClean="0"/>
              <a:t>new</a:t>
            </a:r>
            <a:r>
              <a:rPr lang="fi-FI" dirty="0" smtClean="0"/>
              <a:t> </a:t>
            </a:r>
            <a:r>
              <a:rPr lang="fi-FI" dirty="0" err="1" smtClean="0"/>
              <a:t>Nutri</a:t>
            </a:r>
            <a:r>
              <a:rPr lang="fi-FI" dirty="0" smtClean="0"/>
              <a:t> </a:t>
            </a:r>
            <a:r>
              <a:rPr lang="fi-FI" dirty="0" err="1" smtClean="0"/>
              <a:t>website</a:t>
            </a:r>
            <a:r>
              <a:rPr lang="fi-FI" dirty="0" smtClean="0"/>
              <a:t> </a:t>
            </a:r>
            <a:r>
              <a:rPr lang="fi-FI" dirty="0" err="1" smtClean="0"/>
              <a:t>under</a:t>
            </a:r>
            <a:r>
              <a:rPr lang="fi-FI" dirty="0" smtClean="0"/>
              <a:t> </a:t>
            </a:r>
            <a:r>
              <a:rPr lang="fi-FI" dirty="0" smtClean="0">
                <a:hlinkClick r:id="rId2"/>
              </a:rPr>
              <a:t>EUSBSR </a:t>
            </a:r>
            <a:r>
              <a:rPr lang="fi-FI" dirty="0" err="1" smtClean="0">
                <a:hlinkClick r:id="rId2"/>
              </a:rPr>
              <a:t>website</a:t>
            </a:r>
            <a:r>
              <a:rPr lang="fi-FI" dirty="0">
                <a:hlinkClick r:id="rId2"/>
              </a:rPr>
              <a:t> </a:t>
            </a:r>
            <a:r>
              <a:rPr lang="fi-FI" dirty="0" smtClean="0"/>
              <a:t>(</a:t>
            </a:r>
            <a:r>
              <a:rPr lang="fi-FI" dirty="0" err="1" smtClean="0"/>
              <a:t>GroupSpaces</a:t>
            </a:r>
            <a:r>
              <a:rPr lang="fi-FI" dirty="0" smtClean="0"/>
              <a:t> </a:t>
            </a:r>
            <a:r>
              <a:rPr lang="fi-FI" dirty="0" err="1" smtClean="0"/>
              <a:t>service</a:t>
            </a:r>
            <a:r>
              <a:rPr lang="fi-FI" dirty="0" smtClean="0"/>
              <a:t> </a:t>
            </a:r>
            <a:r>
              <a:rPr lang="fi-FI" dirty="0" err="1" smtClean="0"/>
              <a:t>discontinued</a:t>
            </a:r>
            <a:r>
              <a:rPr lang="fi-FI" dirty="0" smtClean="0"/>
              <a:t>) </a:t>
            </a:r>
            <a:r>
              <a:rPr lang="fi-FI" dirty="0" err="1" smtClean="0"/>
              <a:t>which</a:t>
            </a:r>
            <a:r>
              <a:rPr lang="fi-FI" dirty="0" smtClean="0"/>
              <a:t> </a:t>
            </a:r>
            <a:r>
              <a:rPr lang="fi-FI" dirty="0" err="1" smtClean="0"/>
              <a:t>PACs</a:t>
            </a:r>
            <a:r>
              <a:rPr lang="fi-FI" dirty="0" smtClean="0"/>
              <a:t> </a:t>
            </a:r>
            <a:r>
              <a:rPr lang="fi-FI" dirty="0" err="1" smtClean="0"/>
              <a:t>have</a:t>
            </a:r>
            <a:r>
              <a:rPr lang="fi-FI" dirty="0" smtClean="0"/>
              <a:t> </a:t>
            </a:r>
            <a:r>
              <a:rPr lang="fi-FI" dirty="0" err="1" smtClean="0"/>
              <a:t>been</a:t>
            </a:r>
            <a:r>
              <a:rPr lang="fi-FI" dirty="0" smtClean="0"/>
              <a:t> </a:t>
            </a:r>
            <a:r>
              <a:rPr lang="fi-FI" dirty="0" err="1" smtClean="0"/>
              <a:t>building</a:t>
            </a:r>
            <a:r>
              <a:rPr lang="fi-FI" dirty="0" smtClean="0"/>
              <a:t> and </a:t>
            </a:r>
            <a:r>
              <a:rPr lang="fi-FI" dirty="0" err="1" smtClean="0"/>
              <a:t>will</a:t>
            </a:r>
            <a:r>
              <a:rPr lang="fi-FI" dirty="0" smtClean="0"/>
              <a:t> </a:t>
            </a:r>
            <a:r>
              <a:rPr lang="fi-FI" dirty="0" err="1" smtClean="0"/>
              <a:t>be</a:t>
            </a:r>
            <a:r>
              <a:rPr lang="fi-FI" dirty="0" smtClean="0"/>
              <a:t> </a:t>
            </a:r>
            <a:r>
              <a:rPr lang="fi-FI" dirty="0" err="1" smtClean="0"/>
              <a:t>published</a:t>
            </a:r>
            <a:r>
              <a:rPr lang="fi-FI" dirty="0" smtClean="0"/>
              <a:t> </a:t>
            </a:r>
            <a:r>
              <a:rPr lang="fi-FI" dirty="0" err="1" smtClean="0"/>
              <a:t>soon</a:t>
            </a:r>
            <a:r>
              <a:rPr lang="fi-FI" dirty="0" smtClean="0"/>
              <a:t>.</a:t>
            </a:r>
            <a:endParaRPr lang="fi-FI" dirty="0"/>
          </a:p>
        </p:txBody>
      </p:sp>
      <p:sp>
        <p:nvSpPr>
          <p:cNvPr id="3" name="Sisällön paikkamerkki 2"/>
          <p:cNvSpPr>
            <a:spLocks noGrp="1"/>
          </p:cNvSpPr>
          <p:nvPr>
            <p:ph sz="quarter" idx="13"/>
          </p:nvPr>
        </p:nvSpPr>
        <p:spPr/>
        <p:txBody>
          <a:bodyPr/>
          <a:lstStyle/>
          <a:p>
            <a:endParaRPr lang="fi-FI"/>
          </a:p>
        </p:txBody>
      </p:sp>
      <p:sp>
        <p:nvSpPr>
          <p:cNvPr id="4" name="Otsikko 3"/>
          <p:cNvSpPr>
            <a:spLocks noGrp="1"/>
          </p:cNvSpPr>
          <p:nvPr>
            <p:ph type="title"/>
          </p:nvPr>
        </p:nvSpPr>
        <p:spPr/>
        <p:txBody>
          <a:bodyPr/>
          <a:lstStyle/>
          <a:p>
            <a:r>
              <a:rPr lang="fi-FI" dirty="0" err="1" smtClean="0"/>
              <a:t>Nutri</a:t>
            </a:r>
            <a:r>
              <a:rPr lang="fi-FI" dirty="0" smtClean="0"/>
              <a:t> </a:t>
            </a:r>
            <a:r>
              <a:rPr lang="fi-FI" dirty="0" err="1" smtClean="0"/>
              <a:t>communication</a:t>
            </a:r>
            <a:r>
              <a:rPr lang="fi-FI" dirty="0" smtClean="0"/>
              <a:t> </a:t>
            </a:r>
            <a:r>
              <a:rPr lang="fi-FI" dirty="0" err="1" smtClean="0"/>
              <a:t>update</a:t>
            </a:r>
            <a:endParaRPr lang="fi-FI" dirty="0"/>
          </a:p>
        </p:txBody>
      </p:sp>
    </p:spTree>
    <p:extLst>
      <p:ext uri="{BB962C8B-B14F-4D97-AF65-F5344CB8AC3E}">
        <p14:creationId xmlns:p14="http://schemas.microsoft.com/office/powerpoint/2010/main" val="197524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en-US" dirty="0"/>
              <a:t>27 September – 1 October 2021 as an online </a:t>
            </a:r>
            <a:r>
              <a:rPr lang="en-US" dirty="0" smtClean="0"/>
              <a:t>event</a:t>
            </a:r>
          </a:p>
          <a:p>
            <a:r>
              <a:rPr lang="en-US" dirty="0" smtClean="0"/>
              <a:t>Main topic Green recovery</a:t>
            </a:r>
            <a:endParaRPr lang="fi-FI" dirty="0"/>
          </a:p>
          <a:p>
            <a:r>
              <a:rPr lang="fi-FI" dirty="0" smtClean="0"/>
              <a:t>PA </a:t>
            </a:r>
            <a:r>
              <a:rPr lang="fi-FI" dirty="0" err="1" smtClean="0"/>
              <a:t>Nutri</a:t>
            </a:r>
            <a:r>
              <a:rPr lang="fi-FI" dirty="0" smtClean="0"/>
              <a:t> is </a:t>
            </a:r>
            <a:r>
              <a:rPr lang="fi-FI" dirty="0" err="1" smtClean="0"/>
              <a:t>supporting</a:t>
            </a:r>
            <a:r>
              <a:rPr lang="fi-FI" dirty="0" smtClean="0"/>
              <a:t> a workshop/</a:t>
            </a:r>
            <a:r>
              <a:rPr lang="fi-FI" dirty="0" err="1" smtClean="0"/>
              <a:t>event</a:t>
            </a:r>
            <a:r>
              <a:rPr lang="fi-FI" dirty="0" smtClean="0"/>
              <a:t> idea </a:t>
            </a:r>
            <a:r>
              <a:rPr lang="fi-FI" dirty="0" err="1" smtClean="0"/>
              <a:t>by</a:t>
            </a:r>
            <a:r>
              <a:rPr lang="fi-FI" dirty="0" smtClean="0"/>
              <a:t> John Nurminen Foundation and </a:t>
            </a:r>
            <a:r>
              <a:rPr lang="fi-FI" dirty="0" err="1" smtClean="0"/>
              <a:t>its</a:t>
            </a:r>
            <a:r>
              <a:rPr lang="fi-FI" dirty="0" smtClean="0"/>
              <a:t> </a:t>
            </a:r>
            <a:r>
              <a:rPr lang="fi-FI" dirty="0" err="1" smtClean="0"/>
              <a:t>partners</a:t>
            </a:r>
            <a:r>
              <a:rPr lang="fi-FI" dirty="0"/>
              <a:t> </a:t>
            </a:r>
            <a:r>
              <a:rPr lang="fi-FI" dirty="0" err="1" smtClean="0"/>
              <a:t>called</a:t>
            </a:r>
            <a:r>
              <a:rPr lang="fi-FI" smtClean="0"/>
              <a:t> </a:t>
            </a:r>
            <a:r>
              <a:rPr lang="en-US" smtClean="0"/>
              <a:t>Innovative </a:t>
            </a:r>
            <a:r>
              <a:rPr lang="en-US" dirty="0"/>
              <a:t>water protection measures for agriculture – gypsum and structure lime</a:t>
            </a:r>
            <a:endParaRPr lang="fi-FI" dirty="0"/>
          </a:p>
        </p:txBody>
      </p:sp>
      <p:sp>
        <p:nvSpPr>
          <p:cNvPr id="3" name="Sisällön paikkamerkki 2"/>
          <p:cNvSpPr>
            <a:spLocks noGrp="1"/>
          </p:cNvSpPr>
          <p:nvPr>
            <p:ph sz="quarter" idx="13"/>
          </p:nvPr>
        </p:nvSpPr>
        <p:spPr/>
        <p:txBody>
          <a:bodyPr/>
          <a:lstStyle/>
          <a:p>
            <a:endParaRPr lang="fi-FI"/>
          </a:p>
        </p:txBody>
      </p:sp>
      <p:sp>
        <p:nvSpPr>
          <p:cNvPr id="4" name="Otsikko 3"/>
          <p:cNvSpPr>
            <a:spLocks noGrp="1"/>
          </p:cNvSpPr>
          <p:nvPr>
            <p:ph type="title"/>
          </p:nvPr>
        </p:nvSpPr>
        <p:spPr/>
        <p:txBody>
          <a:bodyPr/>
          <a:lstStyle/>
          <a:p>
            <a:r>
              <a:rPr lang="fi-FI" dirty="0" smtClean="0"/>
              <a:t>EUSBSR </a:t>
            </a:r>
            <a:r>
              <a:rPr lang="fi-FI" dirty="0" err="1" smtClean="0"/>
              <a:t>Annual</a:t>
            </a:r>
            <a:r>
              <a:rPr lang="fi-FI" dirty="0" smtClean="0"/>
              <a:t> Forum 2021</a:t>
            </a:r>
            <a:endParaRPr lang="fi-FI" dirty="0"/>
          </a:p>
        </p:txBody>
      </p:sp>
    </p:spTree>
    <p:extLst>
      <p:ext uri="{BB962C8B-B14F-4D97-AF65-F5344CB8AC3E}">
        <p14:creationId xmlns:p14="http://schemas.microsoft.com/office/powerpoint/2010/main" val="304262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pl-PL" dirty="0" smtClean="0"/>
              <a:t>1</a:t>
            </a:r>
            <a:r>
              <a:rPr lang="fi-FI" dirty="0"/>
              <a:t>8</a:t>
            </a:r>
            <a:r>
              <a:rPr lang="en-US" dirty="0" err="1" smtClean="0"/>
              <a:t>th</a:t>
            </a:r>
            <a:r>
              <a:rPr lang="en-US" dirty="0" smtClean="0"/>
              <a:t> </a:t>
            </a:r>
            <a:r>
              <a:rPr lang="en-US" dirty="0"/>
              <a:t>Meeting of the Steering </a:t>
            </a:r>
            <a:r>
              <a:rPr lang="en-US" dirty="0" smtClean="0"/>
              <a:t>Group of </a:t>
            </a:r>
            <a:r>
              <a:rPr lang="en-US" dirty="0"/>
              <a:t>Policy Area </a:t>
            </a:r>
            <a:r>
              <a:rPr lang="en-US" dirty="0" err="1" smtClean="0"/>
              <a:t>Nutri</a:t>
            </a:r>
            <a:r>
              <a:rPr lang="en-US" dirty="0" smtClean="0"/>
              <a:t/>
            </a:r>
            <a:br>
              <a:rPr lang="en-US" dirty="0" smtClean="0"/>
            </a:br>
            <a:r>
              <a:rPr lang="en-US" dirty="0" smtClean="0"/>
              <a:t/>
            </a:r>
            <a:br>
              <a:rPr lang="en-US" dirty="0" smtClean="0"/>
            </a:br>
            <a:r>
              <a:rPr lang="en-US" dirty="0"/>
              <a:t>PA </a:t>
            </a:r>
            <a:r>
              <a:rPr lang="en-US" dirty="0" err="1"/>
              <a:t>Nutri</a:t>
            </a:r>
            <a:r>
              <a:rPr lang="en-US" dirty="0"/>
              <a:t> activities in the </a:t>
            </a:r>
            <a:r>
              <a:rPr lang="en-US" dirty="0" err="1"/>
              <a:t>programme</a:t>
            </a:r>
            <a:r>
              <a:rPr lang="en-US" dirty="0"/>
              <a:t> period 2021-2027 and the use of the flagship concept</a:t>
            </a:r>
            <a:br>
              <a:rPr lang="en-US" dirty="0"/>
            </a:br>
            <a:r>
              <a:rPr lang="en-US" dirty="0"/>
              <a:t/>
            </a:r>
            <a:br>
              <a:rPr lang="en-US" dirty="0"/>
            </a:br>
            <a:endParaRPr lang="sv-SE" dirty="0"/>
          </a:p>
        </p:txBody>
      </p:sp>
      <p:sp>
        <p:nvSpPr>
          <p:cNvPr id="3" name="Platshållare för innehåll 2"/>
          <p:cNvSpPr>
            <a:spLocks noGrp="1"/>
          </p:cNvSpPr>
          <p:nvPr>
            <p:ph idx="1"/>
          </p:nvPr>
        </p:nvSpPr>
        <p:spPr>
          <a:xfrm>
            <a:off x="3509787" y="4695481"/>
            <a:ext cx="5184587" cy="1430682"/>
          </a:xfrm>
        </p:spPr>
        <p:txBody>
          <a:bodyPr>
            <a:normAutofit/>
          </a:bodyPr>
          <a:lstStyle/>
          <a:p>
            <a:endParaRPr lang="sv-SE" dirty="0" smtClean="0"/>
          </a:p>
          <a:p>
            <a:endParaRPr lang="sv-SE" dirty="0"/>
          </a:p>
          <a:p>
            <a:endParaRPr lang="sv-SE" dirty="0" smtClean="0"/>
          </a:p>
          <a:p>
            <a:endParaRPr lang="sv-SE" dirty="0"/>
          </a:p>
        </p:txBody>
      </p:sp>
      <p:pic>
        <p:nvPicPr>
          <p:cNvPr id="1026" name="Picture 2" descr="M:\gymlymo\Meri\EU Itämeristrategia\Politiikka alat\Policy area Nutri\TA\TA 2014-15\Logot\IR BSR_logo_EU-supplement_horizontal_500p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757" y="5634813"/>
            <a:ext cx="3293113" cy="103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532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646881" y="2148289"/>
            <a:ext cx="7146652" cy="3937633"/>
          </a:xfrm>
        </p:spPr>
        <p:txBody>
          <a:bodyPr/>
          <a:lstStyle/>
          <a:p>
            <a:r>
              <a:rPr lang="en-US" dirty="0"/>
              <a:t>PA </a:t>
            </a:r>
            <a:r>
              <a:rPr lang="en-US" dirty="0" err="1"/>
              <a:t>Nutri</a:t>
            </a:r>
            <a:r>
              <a:rPr lang="en-US" dirty="0"/>
              <a:t> aims to reduce nutrient inputs to the Baltic Sea to acceptable levels to mitigate eutrophication and to achieve a good environmental status</a:t>
            </a:r>
          </a:p>
          <a:p>
            <a:r>
              <a:rPr lang="en-US" dirty="0" smtClean="0"/>
              <a:t>PA </a:t>
            </a:r>
            <a:r>
              <a:rPr lang="en-US" dirty="0" err="1" smtClean="0"/>
              <a:t>Nutri</a:t>
            </a:r>
            <a:r>
              <a:rPr lang="en-US" dirty="0" smtClean="0"/>
              <a:t> and HELCOM </a:t>
            </a:r>
            <a:r>
              <a:rPr lang="en-US" dirty="0"/>
              <a:t>have established functioning cooperation, where HELCOM sets the policy targets in the region and EUSBSR supports Member States in reaching those </a:t>
            </a:r>
            <a:r>
              <a:rPr lang="en-US" dirty="0" smtClean="0"/>
              <a:t>targets.</a:t>
            </a:r>
          </a:p>
          <a:p>
            <a:r>
              <a:rPr lang="en-US" dirty="0"/>
              <a:t>The management objective of the </a:t>
            </a:r>
            <a:r>
              <a:rPr lang="en-US" dirty="0" smtClean="0"/>
              <a:t>updated Baltic </a:t>
            </a:r>
            <a:r>
              <a:rPr lang="en-US" dirty="0"/>
              <a:t>Sea Action Plan in respect to eutrophication is to minimize inputs of nutrients from human </a:t>
            </a:r>
            <a:r>
              <a:rPr lang="en-US" dirty="0" smtClean="0"/>
              <a:t>activities in order to reach </a:t>
            </a:r>
            <a:r>
              <a:rPr lang="en-US" dirty="0"/>
              <a:t>good environmental status (GES) of the Baltic Sea. </a:t>
            </a:r>
            <a:endParaRPr lang="en-US" dirty="0" smtClean="0"/>
          </a:p>
          <a:p>
            <a:r>
              <a:rPr lang="en-US" dirty="0" smtClean="0"/>
              <a:t>The objective of </a:t>
            </a:r>
            <a:r>
              <a:rPr lang="en-US" dirty="0" err="1" smtClean="0"/>
              <a:t>Nutri</a:t>
            </a:r>
            <a:r>
              <a:rPr lang="en-US" dirty="0" smtClean="0"/>
              <a:t> is, in part, to support the implementation of the updated BSAP (planned to be adopted in October 2021). </a:t>
            </a:r>
          </a:p>
          <a:p>
            <a:pPr marL="0" indent="0">
              <a:buNone/>
            </a:pPr>
            <a:r>
              <a:rPr lang="en-US" dirty="0" smtClean="0"/>
              <a:t>-&gt; support funding measures that implement the updated BSAP</a:t>
            </a:r>
            <a:endParaRPr lang="fi-FI" dirty="0"/>
          </a:p>
        </p:txBody>
      </p:sp>
      <p:sp>
        <p:nvSpPr>
          <p:cNvPr id="3" name="Sisällön paikkamerkki 2"/>
          <p:cNvSpPr>
            <a:spLocks noGrp="1"/>
          </p:cNvSpPr>
          <p:nvPr>
            <p:ph sz="quarter" idx="13"/>
          </p:nvPr>
        </p:nvSpPr>
        <p:spPr/>
        <p:txBody>
          <a:bodyPr/>
          <a:lstStyle/>
          <a:p>
            <a:endParaRPr lang="fi-FI"/>
          </a:p>
        </p:txBody>
      </p:sp>
      <p:sp>
        <p:nvSpPr>
          <p:cNvPr id="4" name="Otsikko 3"/>
          <p:cNvSpPr>
            <a:spLocks noGrp="1"/>
          </p:cNvSpPr>
          <p:nvPr>
            <p:ph type="title"/>
          </p:nvPr>
        </p:nvSpPr>
        <p:spPr/>
        <p:txBody>
          <a:bodyPr/>
          <a:lstStyle/>
          <a:p>
            <a:r>
              <a:rPr lang="fi-FI" dirty="0" smtClean="0">
                <a:solidFill>
                  <a:srgbClr val="004493"/>
                </a:solidFill>
              </a:rPr>
              <a:t>PA </a:t>
            </a:r>
            <a:r>
              <a:rPr lang="fi-FI" dirty="0" err="1" smtClean="0">
                <a:solidFill>
                  <a:srgbClr val="004493"/>
                </a:solidFill>
              </a:rPr>
              <a:t>Nutri</a:t>
            </a:r>
            <a:r>
              <a:rPr lang="fi-FI" dirty="0" smtClean="0">
                <a:solidFill>
                  <a:srgbClr val="004493"/>
                </a:solidFill>
              </a:rPr>
              <a:t> </a:t>
            </a:r>
            <a:r>
              <a:rPr lang="fi-FI" dirty="0" err="1" smtClean="0">
                <a:solidFill>
                  <a:srgbClr val="004493"/>
                </a:solidFill>
              </a:rPr>
              <a:t>objective</a:t>
            </a:r>
            <a:r>
              <a:rPr lang="fi-FI" dirty="0" smtClean="0">
                <a:solidFill>
                  <a:srgbClr val="004493"/>
                </a:solidFill>
              </a:rPr>
              <a:t>: </a:t>
            </a:r>
            <a:r>
              <a:rPr lang="en-US" dirty="0">
                <a:solidFill>
                  <a:srgbClr val="004493"/>
                </a:solidFill>
              </a:rPr>
              <a:t>A Baltic Sea unaffected by eutrophication</a:t>
            </a:r>
            <a:endParaRPr lang="fi-FI" b="0" dirty="0">
              <a:solidFill>
                <a:schemeClr val="tx1"/>
              </a:solidFill>
              <a:latin typeface="Calibri"/>
              <a:ea typeface="+mn-ea"/>
              <a:cs typeface="+mn-cs"/>
            </a:endParaRPr>
          </a:p>
        </p:txBody>
      </p:sp>
    </p:spTree>
    <p:extLst>
      <p:ext uri="{BB962C8B-B14F-4D97-AF65-F5344CB8AC3E}">
        <p14:creationId xmlns:p14="http://schemas.microsoft.com/office/powerpoint/2010/main" val="4028794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621733" y="2286000"/>
            <a:ext cx="7146652" cy="4174497"/>
          </a:xfrm>
        </p:spPr>
        <p:txBody>
          <a:bodyPr/>
          <a:lstStyle/>
          <a:p>
            <a:pPr marL="0" lvl="0" indent="0">
              <a:buClr>
                <a:prstClr val="black"/>
              </a:buClr>
              <a:buNone/>
            </a:pPr>
            <a:r>
              <a:rPr lang="en-US" sz="2400" b="1" dirty="0">
                <a:solidFill>
                  <a:schemeClr val="accent1">
                    <a:lumMod val="75000"/>
                  </a:schemeClr>
                </a:solidFill>
              </a:rPr>
              <a:t>Action 1: Reduce </a:t>
            </a:r>
            <a:r>
              <a:rPr lang="en-US" sz="2400" b="1" dirty="0">
                <a:solidFill>
                  <a:schemeClr val="tx2"/>
                </a:solidFill>
              </a:rPr>
              <a:t>nutrient</a:t>
            </a:r>
            <a:r>
              <a:rPr lang="en-US" sz="2400" b="1" dirty="0">
                <a:solidFill>
                  <a:schemeClr val="accent1">
                    <a:lumMod val="75000"/>
                  </a:schemeClr>
                </a:solidFill>
              </a:rPr>
              <a:t> emissions from agriculture and other diffuse sources</a:t>
            </a:r>
          </a:p>
          <a:p>
            <a:pPr lvl="0">
              <a:buClr>
                <a:prstClr val="black"/>
              </a:buClr>
            </a:pPr>
            <a:r>
              <a:rPr lang="en-US" dirty="0">
                <a:solidFill>
                  <a:prstClr val="black"/>
                </a:solidFill>
              </a:rPr>
              <a:t>Develop and apply the best practices to improve soil structure and aggregate stability on clay soils to reduce phosphorus losses from agricultural lands, for example by using soil structure lime or gypsum</a:t>
            </a:r>
          </a:p>
          <a:p>
            <a:pPr lvl="0">
              <a:buClr>
                <a:prstClr val="black"/>
              </a:buClr>
            </a:pPr>
            <a:r>
              <a:rPr lang="en-US" dirty="0" smtClean="0">
                <a:solidFill>
                  <a:prstClr val="black"/>
                </a:solidFill>
              </a:rPr>
              <a:t>Apply </a:t>
            </a:r>
            <a:r>
              <a:rPr lang="en-US" dirty="0">
                <a:solidFill>
                  <a:prstClr val="black"/>
                </a:solidFill>
              </a:rPr>
              <a:t>innovative water management </a:t>
            </a:r>
            <a:r>
              <a:rPr lang="en-US" dirty="0" smtClean="0">
                <a:solidFill>
                  <a:prstClr val="black"/>
                </a:solidFill>
              </a:rPr>
              <a:t>measures e.g. lime </a:t>
            </a:r>
            <a:r>
              <a:rPr lang="en-US" dirty="0">
                <a:solidFill>
                  <a:prstClr val="black"/>
                </a:solidFill>
              </a:rPr>
              <a:t>filter ditches, sediment traps and controlled drainage, and nature-based solutions, such as two-level ditches and constructed </a:t>
            </a:r>
            <a:r>
              <a:rPr lang="en-US" dirty="0" smtClean="0">
                <a:solidFill>
                  <a:prstClr val="black"/>
                </a:solidFill>
              </a:rPr>
              <a:t>wetlands..</a:t>
            </a:r>
          </a:p>
          <a:p>
            <a:pPr lvl="0">
              <a:buClr>
                <a:prstClr val="black"/>
              </a:buClr>
            </a:pPr>
            <a:r>
              <a:rPr lang="en-US" dirty="0" smtClean="0">
                <a:solidFill>
                  <a:prstClr val="black"/>
                </a:solidFill>
              </a:rPr>
              <a:t>Establishing </a:t>
            </a:r>
            <a:r>
              <a:rPr lang="en-US" dirty="0">
                <a:solidFill>
                  <a:prstClr val="black"/>
                </a:solidFill>
              </a:rPr>
              <a:t>wetlands, </a:t>
            </a:r>
            <a:r>
              <a:rPr lang="en-US" dirty="0" smtClean="0">
                <a:solidFill>
                  <a:prstClr val="black"/>
                </a:solidFill>
              </a:rPr>
              <a:t>(site specific) buffer </a:t>
            </a:r>
            <a:r>
              <a:rPr lang="en-US" dirty="0">
                <a:solidFill>
                  <a:prstClr val="black"/>
                </a:solidFill>
              </a:rPr>
              <a:t>zones or other nutrient trapping </a:t>
            </a:r>
            <a:r>
              <a:rPr lang="en-US" dirty="0" smtClean="0">
                <a:solidFill>
                  <a:prstClr val="black"/>
                </a:solidFill>
              </a:rPr>
              <a:t>structures/methods</a:t>
            </a:r>
          </a:p>
          <a:p>
            <a:pPr marL="0" lvl="0" indent="0">
              <a:buClr>
                <a:prstClr val="black"/>
              </a:buClr>
              <a:buNone/>
            </a:pPr>
            <a:r>
              <a:rPr lang="en-US" dirty="0" smtClean="0">
                <a:solidFill>
                  <a:prstClr val="black"/>
                </a:solidFill>
              </a:rPr>
              <a:t>   </a:t>
            </a:r>
          </a:p>
        </p:txBody>
      </p:sp>
      <p:sp>
        <p:nvSpPr>
          <p:cNvPr id="3" name="Sisällön paikkamerkki 2"/>
          <p:cNvSpPr>
            <a:spLocks noGrp="1"/>
          </p:cNvSpPr>
          <p:nvPr>
            <p:ph sz="quarter" idx="13"/>
          </p:nvPr>
        </p:nvSpPr>
        <p:spPr/>
        <p:txBody>
          <a:bodyPr/>
          <a:lstStyle/>
          <a:p>
            <a:endParaRPr lang="fi-FI"/>
          </a:p>
        </p:txBody>
      </p:sp>
      <p:sp>
        <p:nvSpPr>
          <p:cNvPr id="4" name="Otsikko 3"/>
          <p:cNvSpPr>
            <a:spLocks noGrp="1"/>
          </p:cNvSpPr>
          <p:nvPr>
            <p:ph type="title"/>
          </p:nvPr>
        </p:nvSpPr>
        <p:spPr>
          <a:xfrm>
            <a:off x="506776" y="1112705"/>
            <a:ext cx="8369705" cy="462708"/>
          </a:xfrm>
        </p:spPr>
        <p:txBody>
          <a:bodyPr/>
          <a:lstStyle/>
          <a:p>
            <a:r>
              <a:rPr lang="fi-FI" dirty="0" err="1" smtClean="0">
                <a:solidFill>
                  <a:srgbClr val="004493"/>
                </a:solidFill>
              </a:rPr>
              <a:t>Nutri</a:t>
            </a:r>
            <a:r>
              <a:rPr lang="fi-FI" dirty="0" smtClean="0">
                <a:solidFill>
                  <a:srgbClr val="004493"/>
                </a:solidFill>
              </a:rPr>
              <a:t> </a:t>
            </a:r>
            <a:r>
              <a:rPr lang="fi-FI" dirty="0" err="1" smtClean="0">
                <a:solidFill>
                  <a:srgbClr val="004493"/>
                </a:solidFill>
              </a:rPr>
              <a:t>actions</a:t>
            </a:r>
            <a:r>
              <a:rPr lang="fi-FI" dirty="0" smtClean="0">
                <a:solidFill>
                  <a:srgbClr val="004493"/>
                </a:solidFill>
              </a:rPr>
              <a:t> and </a:t>
            </a:r>
            <a:r>
              <a:rPr lang="fi-FI" dirty="0" err="1" smtClean="0">
                <a:solidFill>
                  <a:srgbClr val="004493"/>
                </a:solidFill>
              </a:rPr>
              <a:t>example</a:t>
            </a:r>
            <a:r>
              <a:rPr lang="fi-FI" dirty="0" smtClean="0">
                <a:solidFill>
                  <a:srgbClr val="004493"/>
                </a:solidFill>
              </a:rPr>
              <a:t> </a:t>
            </a:r>
            <a:r>
              <a:rPr lang="fi-FI" dirty="0" err="1" smtClean="0">
                <a:solidFill>
                  <a:srgbClr val="004493"/>
                </a:solidFill>
              </a:rPr>
              <a:t>measures</a:t>
            </a:r>
            <a:r>
              <a:rPr lang="fi-FI" dirty="0">
                <a:solidFill>
                  <a:srgbClr val="004493"/>
                </a:solidFill>
              </a:rPr>
              <a:t> </a:t>
            </a:r>
            <a:r>
              <a:rPr lang="fi-FI" dirty="0" err="1" smtClean="0">
                <a:solidFill>
                  <a:srgbClr val="004493"/>
                </a:solidFill>
              </a:rPr>
              <a:t>incl</a:t>
            </a:r>
            <a:r>
              <a:rPr lang="fi-FI" dirty="0" smtClean="0">
                <a:solidFill>
                  <a:srgbClr val="004493"/>
                </a:solidFill>
              </a:rPr>
              <a:t>. </a:t>
            </a:r>
            <a:r>
              <a:rPr lang="en-US" dirty="0" smtClean="0">
                <a:solidFill>
                  <a:srgbClr val="004493"/>
                </a:solidFill>
              </a:rPr>
              <a:t>some proposed </a:t>
            </a:r>
            <a:r>
              <a:rPr lang="en-US" dirty="0">
                <a:solidFill>
                  <a:srgbClr val="004493"/>
                </a:solidFill>
              </a:rPr>
              <a:t>HELCOM BSAP measures (not confirmed)</a:t>
            </a:r>
            <a:endParaRPr lang="fi-FI" dirty="0"/>
          </a:p>
        </p:txBody>
      </p:sp>
    </p:spTree>
    <p:extLst>
      <p:ext uri="{BB962C8B-B14F-4D97-AF65-F5344CB8AC3E}">
        <p14:creationId xmlns:p14="http://schemas.microsoft.com/office/powerpoint/2010/main" val="1620210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en-US" dirty="0"/>
              <a:t>Optimize fertilization rates site specifically and promote precision fertilization practices in order to increase nutrient use efficiency and reduce nutrient </a:t>
            </a:r>
            <a:r>
              <a:rPr lang="en-US" dirty="0" smtClean="0"/>
              <a:t>losses</a:t>
            </a:r>
          </a:p>
          <a:p>
            <a:r>
              <a:rPr lang="en-US" dirty="0"/>
              <a:t>Improve knowledge exchange by establishing </a:t>
            </a:r>
            <a:r>
              <a:rPr lang="en-US" dirty="0" smtClean="0"/>
              <a:t>dialogue </a:t>
            </a:r>
            <a:r>
              <a:rPr lang="en-US" dirty="0"/>
              <a:t>between farmers, authorities and decision makers</a:t>
            </a:r>
            <a:endParaRPr lang="fi-FI" dirty="0"/>
          </a:p>
        </p:txBody>
      </p:sp>
      <p:sp>
        <p:nvSpPr>
          <p:cNvPr id="3" name="Sisällön paikkamerkki 2"/>
          <p:cNvSpPr>
            <a:spLocks noGrp="1"/>
          </p:cNvSpPr>
          <p:nvPr>
            <p:ph sz="quarter" idx="13"/>
          </p:nvPr>
        </p:nvSpPr>
        <p:spPr/>
        <p:txBody>
          <a:bodyPr/>
          <a:lstStyle/>
          <a:p>
            <a:endParaRPr lang="fi-FI"/>
          </a:p>
        </p:txBody>
      </p:sp>
      <p:sp>
        <p:nvSpPr>
          <p:cNvPr id="4" name="Otsikko 3"/>
          <p:cNvSpPr>
            <a:spLocks noGrp="1"/>
          </p:cNvSpPr>
          <p:nvPr>
            <p:ph type="title"/>
          </p:nvPr>
        </p:nvSpPr>
        <p:spPr/>
        <p:txBody>
          <a:bodyPr/>
          <a:lstStyle/>
          <a:p>
            <a:endParaRPr lang="fi-FI"/>
          </a:p>
        </p:txBody>
      </p:sp>
    </p:spTree>
    <p:extLst>
      <p:ext uri="{BB962C8B-B14F-4D97-AF65-F5344CB8AC3E}">
        <p14:creationId xmlns:p14="http://schemas.microsoft.com/office/powerpoint/2010/main" val="3983615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738130" y="1784733"/>
            <a:ext cx="6973678" cy="4737253"/>
          </a:xfrm>
        </p:spPr>
        <p:txBody>
          <a:bodyPr/>
          <a:lstStyle/>
          <a:p>
            <a:pPr lvl="0">
              <a:buClr>
                <a:prstClr val="black"/>
              </a:buClr>
            </a:pPr>
            <a:r>
              <a:rPr lang="en-US" dirty="0" smtClean="0"/>
              <a:t>Waste </a:t>
            </a:r>
            <a:r>
              <a:rPr lang="en-US" dirty="0"/>
              <a:t>water </a:t>
            </a:r>
            <a:r>
              <a:rPr lang="en-US" dirty="0" smtClean="0"/>
              <a:t>treatment: development and application of methods &amp; related </a:t>
            </a:r>
            <a:r>
              <a:rPr lang="en-US" dirty="0"/>
              <a:t>education, </a:t>
            </a:r>
            <a:r>
              <a:rPr lang="en-US" dirty="0" smtClean="0"/>
              <a:t>e.g. </a:t>
            </a:r>
            <a:r>
              <a:rPr lang="en-US" dirty="0"/>
              <a:t>response and approach to occasional and seasonal </a:t>
            </a:r>
            <a:r>
              <a:rPr lang="en-US" dirty="0" smtClean="0"/>
              <a:t>bypasses </a:t>
            </a:r>
          </a:p>
          <a:p>
            <a:pPr lvl="0">
              <a:buClr>
                <a:prstClr val="black"/>
              </a:buClr>
            </a:pPr>
            <a:r>
              <a:rPr lang="en-US" dirty="0">
                <a:solidFill>
                  <a:prstClr val="black"/>
                </a:solidFill>
              </a:rPr>
              <a:t>Nature-based </a:t>
            </a:r>
            <a:r>
              <a:rPr lang="en-US" dirty="0" smtClean="0">
                <a:solidFill>
                  <a:prstClr val="black"/>
                </a:solidFill>
              </a:rPr>
              <a:t>solutions such as </a:t>
            </a:r>
            <a:r>
              <a:rPr lang="en-US" dirty="0">
                <a:solidFill>
                  <a:prstClr val="black"/>
                </a:solidFill>
              </a:rPr>
              <a:t>e</a:t>
            </a:r>
            <a:r>
              <a:rPr lang="en-US" dirty="0" smtClean="0">
                <a:solidFill>
                  <a:prstClr val="black"/>
                </a:solidFill>
              </a:rPr>
              <a:t>stablishing wetlands or </a:t>
            </a:r>
            <a:r>
              <a:rPr lang="en-US" dirty="0">
                <a:solidFill>
                  <a:prstClr val="black"/>
                </a:solidFill>
              </a:rPr>
              <a:t>other nutrient trapping </a:t>
            </a:r>
            <a:r>
              <a:rPr lang="en-US" dirty="0" smtClean="0">
                <a:solidFill>
                  <a:prstClr val="black"/>
                </a:solidFill>
              </a:rPr>
              <a:t>structures/methods to reduce nutrient input from point sources, including in </a:t>
            </a:r>
            <a:r>
              <a:rPr lang="en-US" dirty="0">
                <a:solidFill>
                  <a:prstClr val="black"/>
                </a:solidFill>
              </a:rPr>
              <a:t>storm water </a:t>
            </a:r>
            <a:r>
              <a:rPr lang="en-US" dirty="0" smtClean="0">
                <a:solidFill>
                  <a:prstClr val="black"/>
                </a:solidFill>
              </a:rPr>
              <a:t>management</a:t>
            </a:r>
            <a:endParaRPr lang="en-US" dirty="0">
              <a:solidFill>
                <a:prstClr val="black"/>
              </a:solidFill>
            </a:endParaRPr>
          </a:p>
          <a:p>
            <a:pPr lvl="0">
              <a:buClr>
                <a:prstClr val="black"/>
              </a:buClr>
            </a:pPr>
            <a:r>
              <a:rPr lang="en-US" dirty="0" smtClean="0">
                <a:solidFill>
                  <a:prstClr val="black"/>
                </a:solidFill>
              </a:rPr>
              <a:t>Develop and apply other </a:t>
            </a:r>
            <a:r>
              <a:rPr lang="en-US" dirty="0">
                <a:solidFill>
                  <a:prstClr val="black"/>
                </a:solidFill>
              </a:rPr>
              <a:t>innovative water management </a:t>
            </a:r>
            <a:r>
              <a:rPr lang="en-US" dirty="0" smtClean="0">
                <a:solidFill>
                  <a:prstClr val="black"/>
                </a:solidFill>
              </a:rPr>
              <a:t>measures</a:t>
            </a:r>
          </a:p>
          <a:p>
            <a:pPr lvl="0">
              <a:buClr>
                <a:prstClr val="black"/>
              </a:buClr>
            </a:pPr>
            <a:r>
              <a:rPr lang="en-US" dirty="0"/>
              <a:t>Encourage educational cooperation … to solve problems of municipal sewage in smaller municipalities and scattered settlements</a:t>
            </a:r>
          </a:p>
          <a:p>
            <a:pPr lvl="0">
              <a:buClr>
                <a:prstClr val="black"/>
              </a:buClr>
            </a:pPr>
            <a:r>
              <a:rPr lang="en-US" dirty="0"/>
              <a:t>Facilitate exchange of information on best available treatment techniques (WWTP) through cooperation with existing regional digital platform(s) …</a:t>
            </a:r>
          </a:p>
          <a:p>
            <a:pPr lvl="0">
              <a:buClr>
                <a:prstClr val="black"/>
              </a:buClr>
            </a:pPr>
            <a:endParaRPr lang="fi-FI" dirty="0"/>
          </a:p>
        </p:txBody>
      </p:sp>
      <p:sp>
        <p:nvSpPr>
          <p:cNvPr id="3" name="Sisällön paikkamerkki 2"/>
          <p:cNvSpPr>
            <a:spLocks noGrp="1"/>
          </p:cNvSpPr>
          <p:nvPr>
            <p:ph sz="quarter" idx="13"/>
          </p:nvPr>
        </p:nvSpPr>
        <p:spPr/>
        <p:txBody>
          <a:bodyPr/>
          <a:lstStyle/>
          <a:p>
            <a:endParaRPr lang="fi-FI"/>
          </a:p>
        </p:txBody>
      </p:sp>
      <p:sp>
        <p:nvSpPr>
          <p:cNvPr id="4" name="Otsikko 3"/>
          <p:cNvSpPr>
            <a:spLocks noGrp="1"/>
          </p:cNvSpPr>
          <p:nvPr>
            <p:ph type="title"/>
          </p:nvPr>
        </p:nvSpPr>
        <p:spPr>
          <a:xfrm>
            <a:off x="506776" y="980501"/>
            <a:ext cx="8369705" cy="473726"/>
          </a:xfrm>
        </p:spPr>
        <p:txBody>
          <a:bodyPr/>
          <a:lstStyle/>
          <a:p>
            <a:r>
              <a:rPr lang="en-US" dirty="0"/>
              <a:t>Action 2: Reduce nutrient emissions from urban areas and other point sources</a:t>
            </a:r>
            <a:br>
              <a:rPr lang="en-US" dirty="0"/>
            </a:br>
            <a:endParaRPr lang="fi-FI" dirty="0"/>
          </a:p>
        </p:txBody>
      </p:sp>
    </p:spTree>
    <p:extLst>
      <p:ext uri="{BB962C8B-B14F-4D97-AF65-F5344CB8AC3E}">
        <p14:creationId xmlns:p14="http://schemas.microsoft.com/office/powerpoint/2010/main" val="43552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646881" y="2401677"/>
            <a:ext cx="7146652" cy="3893565"/>
          </a:xfrm>
        </p:spPr>
        <p:txBody>
          <a:bodyPr/>
          <a:lstStyle/>
          <a:p>
            <a:r>
              <a:rPr lang="en-US" dirty="0"/>
              <a:t>Develop and implement methods for recycling nutrients from agricultural and industrial </a:t>
            </a:r>
            <a:r>
              <a:rPr lang="en-US" dirty="0" smtClean="0"/>
              <a:t>biomasses/manure</a:t>
            </a:r>
          </a:p>
          <a:p>
            <a:r>
              <a:rPr lang="en-US" dirty="0" smtClean="0"/>
              <a:t>Promote </a:t>
            </a:r>
            <a:r>
              <a:rPr lang="en-US" dirty="0"/>
              <a:t>the development and application of new technologies for removal and recovery of nutrients from </a:t>
            </a:r>
            <a:r>
              <a:rPr lang="en-US" dirty="0" smtClean="0"/>
              <a:t>WWTPs</a:t>
            </a:r>
          </a:p>
          <a:p>
            <a:r>
              <a:rPr lang="en-US" dirty="0" smtClean="0"/>
              <a:t>Increase </a:t>
            </a:r>
            <a:r>
              <a:rPr lang="en-US" dirty="0"/>
              <a:t>the knowledge and promote education and advisory services on nutrient </a:t>
            </a:r>
            <a:r>
              <a:rPr lang="en-US" dirty="0" smtClean="0"/>
              <a:t>recycling</a:t>
            </a:r>
            <a:r>
              <a:rPr lang="en-US" dirty="0"/>
              <a:t>	</a:t>
            </a:r>
            <a:endParaRPr lang="en-US" dirty="0" smtClean="0"/>
          </a:p>
          <a:p>
            <a:r>
              <a:rPr lang="en-US" dirty="0"/>
              <a:t>P</a:t>
            </a:r>
            <a:r>
              <a:rPr lang="en-US" dirty="0" smtClean="0"/>
              <a:t>roper </a:t>
            </a:r>
            <a:r>
              <a:rPr lang="en-US" dirty="0"/>
              <a:t>treatment of sewage sludge from waste water treatment plants returning nutrients back to the cycle without risks to human health and the </a:t>
            </a:r>
            <a:r>
              <a:rPr lang="en-US" dirty="0" smtClean="0"/>
              <a:t>environment</a:t>
            </a:r>
          </a:p>
          <a:p>
            <a:pPr marL="0" indent="0">
              <a:buNone/>
            </a:pPr>
            <a:endParaRPr lang="fi-FI" dirty="0"/>
          </a:p>
        </p:txBody>
      </p:sp>
      <p:sp>
        <p:nvSpPr>
          <p:cNvPr id="3" name="Sisällön paikkamerkki 2"/>
          <p:cNvSpPr>
            <a:spLocks noGrp="1"/>
          </p:cNvSpPr>
          <p:nvPr>
            <p:ph sz="quarter" idx="13"/>
          </p:nvPr>
        </p:nvSpPr>
        <p:spPr/>
        <p:txBody>
          <a:bodyPr/>
          <a:lstStyle/>
          <a:p>
            <a:endParaRPr lang="fi-FI"/>
          </a:p>
        </p:txBody>
      </p:sp>
      <p:sp>
        <p:nvSpPr>
          <p:cNvPr id="4" name="Otsikko 3"/>
          <p:cNvSpPr>
            <a:spLocks noGrp="1"/>
          </p:cNvSpPr>
          <p:nvPr>
            <p:ph type="title"/>
          </p:nvPr>
        </p:nvSpPr>
        <p:spPr>
          <a:xfrm>
            <a:off x="646881" y="1392581"/>
            <a:ext cx="8229600" cy="799776"/>
          </a:xfrm>
        </p:spPr>
        <p:txBody>
          <a:bodyPr/>
          <a:lstStyle/>
          <a:p>
            <a:r>
              <a:rPr lang="en-US" dirty="0"/>
              <a:t>Action 3: Develop and promote safe and sustainable nutrient recycling</a:t>
            </a:r>
            <a:br>
              <a:rPr lang="en-US" dirty="0"/>
            </a:br>
            <a:endParaRPr lang="fi-FI" dirty="0"/>
          </a:p>
        </p:txBody>
      </p:sp>
    </p:spTree>
    <p:extLst>
      <p:ext uri="{BB962C8B-B14F-4D97-AF65-F5344CB8AC3E}">
        <p14:creationId xmlns:p14="http://schemas.microsoft.com/office/powerpoint/2010/main" val="3576450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en-US" dirty="0" smtClean="0"/>
              <a:t>Improving the knowledge </a:t>
            </a:r>
            <a:r>
              <a:rPr lang="en-US" dirty="0"/>
              <a:t>base </a:t>
            </a:r>
            <a:r>
              <a:rPr lang="en-US" dirty="0" smtClean="0"/>
              <a:t>on measures </a:t>
            </a:r>
            <a:r>
              <a:rPr lang="en-US" dirty="0"/>
              <a:t>addressing internal nutrient reserves </a:t>
            </a:r>
          </a:p>
          <a:p>
            <a:r>
              <a:rPr lang="en-US" dirty="0" smtClean="0"/>
              <a:t>Undertaking pilot actions</a:t>
            </a:r>
          </a:p>
          <a:p>
            <a:r>
              <a:rPr lang="en-US" dirty="0"/>
              <a:t>Possible measures e.g. management fishing, mussel farming or collecting algae/nutrient rich biomass from the sea</a:t>
            </a:r>
          </a:p>
          <a:p>
            <a:endParaRPr lang="fi-FI" dirty="0"/>
          </a:p>
        </p:txBody>
      </p:sp>
      <p:sp>
        <p:nvSpPr>
          <p:cNvPr id="3" name="Sisällön paikkamerkki 2"/>
          <p:cNvSpPr>
            <a:spLocks noGrp="1"/>
          </p:cNvSpPr>
          <p:nvPr>
            <p:ph sz="quarter" idx="13"/>
          </p:nvPr>
        </p:nvSpPr>
        <p:spPr/>
        <p:txBody>
          <a:bodyPr/>
          <a:lstStyle/>
          <a:p>
            <a:endParaRPr lang="fi-FI"/>
          </a:p>
        </p:txBody>
      </p:sp>
      <p:sp>
        <p:nvSpPr>
          <p:cNvPr id="4" name="Otsikko 3"/>
          <p:cNvSpPr>
            <a:spLocks noGrp="1"/>
          </p:cNvSpPr>
          <p:nvPr>
            <p:ph type="title"/>
          </p:nvPr>
        </p:nvSpPr>
        <p:spPr>
          <a:xfrm>
            <a:off x="646881" y="946298"/>
            <a:ext cx="8229600" cy="966185"/>
          </a:xfrm>
        </p:spPr>
        <p:txBody>
          <a:bodyPr/>
          <a:lstStyle/>
          <a:p>
            <a:r>
              <a:rPr lang="en-US" dirty="0"/>
              <a:t>Action 4: Address nutrients already accumulated in the Baltic Sea</a:t>
            </a:r>
            <a:br>
              <a:rPr lang="en-US" dirty="0"/>
            </a:br>
            <a:endParaRPr lang="fi-FI" dirty="0"/>
          </a:p>
        </p:txBody>
      </p:sp>
    </p:spTree>
    <p:extLst>
      <p:ext uri="{BB962C8B-B14F-4D97-AF65-F5344CB8AC3E}">
        <p14:creationId xmlns:p14="http://schemas.microsoft.com/office/powerpoint/2010/main" val="279293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en-US" dirty="0" smtClean="0"/>
              <a:t>Flagships are no longer implemented on the EUSBSR Strategy level, and they are no longer linked to Interreg BSR funding (given preference because of flagship status)</a:t>
            </a:r>
          </a:p>
          <a:p>
            <a:r>
              <a:rPr lang="en-US" dirty="0" smtClean="0"/>
              <a:t>The </a:t>
            </a:r>
            <a:r>
              <a:rPr lang="en-US" dirty="0" err="1" smtClean="0"/>
              <a:t>Nutri</a:t>
            </a:r>
            <a:r>
              <a:rPr lang="en-US" dirty="0" smtClean="0"/>
              <a:t> SG can still choose to give a </a:t>
            </a:r>
            <a:r>
              <a:rPr lang="en-US" dirty="0" err="1" smtClean="0"/>
              <a:t>Nutri</a:t>
            </a:r>
            <a:r>
              <a:rPr lang="en-US" dirty="0" smtClean="0"/>
              <a:t> Flagship status to projects that </a:t>
            </a:r>
            <a:r>
              <a:rPr lang="en-US" dirty="0"/>
              <a:t>are especially important </a:t>
            </a:r>
            <a:r>
              <a:rPr lang="en-US" dirty="0" smtClean="0"/>
              <a:t>for the PA’s action(s) and for objectives </a:t>
            </a:r>
            <a:r>
              <a:rPr lang="en-US" dirty="0"/>
              <a:t>and have a </a:t>
            </a:r>
            <a:r>
              <a:rPr lang="en-US" dirty="0" smtClean="0"/>
              <a:t>transnational dimension (decision </a:t>
            </a:r>
            <a:r>
              <a:rPr lang="en-US" dirty="0"/>
              <a:t>of the SG </a:t>
            </a:r>
            <a:r>
              <a:rPr lang="en-US" dirty="0" smtClean="0"/>
              <a:t>+ prior notification of DG REGIO)</a:t>
            </a:r>
          </a:p>
          <a:p>
            <a:r>
              <a:rPr lang="en-US" sz="2000" dirty="0" smtClean="0"/>
              <a:t>In the future, </a:t>
            </a:r>
            <a:r>
              <a:rPr lang="en-US" sz="2000" dirty="0"/>
              <a:t>d</a:t>
            </a:r>
            <a:r>
              <a:rPr lang="en-US" sz="2000" dirty="0" smtClean="0"/>
              <a:t>oes </a:t>
            </a:r>
            <a:r>
              <a:rPr lang="en-US" sz="2000" dirty="0"/>
              <a:t>the SG </a:t>
            </a:r>
            <a:r>
              <a:rPr lang="en-US" sz="2000" dirty="0" smtClean="0"/>
              <a:t>wish </a:t>
            </a:r>
            <a:r>
              <a:rPr lang="en-US" sz="2000" dirty="0"/>
              <a:t>to give </a:t>
            </a:r>
            <a:endParaRPr lang="en-US" sz="2000" dirty="0" smtClean="0"/>
          </a:p>
          <a:p>
            <a:pPr marL="400050" lvl="1" indent="0">
              <a:buNone/>
            </a:pPr>
            <a:r>
              <a:rPr lang="en-US" sz="2000" dirty="0" smtClean="0"/>
              <a:t>a)</a:t>
            </a:r>
            <a:r>
              <a:rPr lang="en-US" sz="2000" dirty="0"/>
              <a:t> </a:t>
            </a:r>
            <a:r>
              <a:rPr lang="en-US" sz="2000" dirty="0" err="1" smtClean="0"/>
              <a:t>Nutri</a:t>
            </a:r>
            <a:r>
              <a:rPr lang="en-US" sz="2000" dirty="0" smtClean="0"/>
              <a:t> </a:t>
            </a:r>
            <a:r>
              <a:rPr lang="en-US" sz="2000" dirty="0"/>
              <a:t>Flagship status to </a:t>
            </a:r>
            <a:r>
              <a:rPr lang="en-US" sz="2000" dirty="0" smtClean="0"/>
              <a:t>selected projects </a:t>
            </a:r>
          </a:p>
          <a:p>
            <a:pPr marL="400050" lvl="1" indent="0">
              <a:buNone/>
            </a:pPr>
            <a:r>
              <a:rPr lang="en-US" sz="2000" dirty="0"/>
              <a:t>o</a:t>
            </a:r>
            <a:r>
              <a:rPr lang="en-US" sz="2000" dirty="0" smtClean="0"/>
              <a:t>r </a:t>
            </a:r>
          </a:p>
          <a:p>
            <a:pPr marL="400050" lvl="1" indent="0">
              <a:buNone/>
            </a:pPr>
            <a:r>
              <a:rPr lang="en-US" sz="2000" dirty="0" smtClean="0"/>
              <a:t>b) choose as “</a:t>
            </a:r>
            <a:r>
              <a:rPr lang="en-US" sz="2000" dirty="0" err="1" smtClean="0"/>
              <a:t>Nutri</a:t>
            </a:r>
            <a:r>
              <a:rPr lang="en-US" sz="2000" dirty="0" smtClean="0"/>
              <a:t> projects” transnational projects that implement </a:t>
            </a:r>
            <a:r>
              <a:rPr lang="en-US" sz="2000" dirty="0" err="1" smtClean="0"/>
              <a:t>Nutri</a:t>
            </a:r>
            <a:r>
              <a:rPr lang="en-US" sz="2000" dirty="0" smtClean="0"/>
              <a:t> actions well (from among projects that have secured funding)?</a:t>
            </a:r>
            <a:endParaRPr lang="en-US" sz="2000" dirty="0">
              <a:solidFill>
                <a:srgbClr val="FF0000"/>
              </a:solidFill>
            </a:endParaRPr>
          </a:p>
        </p:txBody>
      </p:sp>
      <p:sp>
        <p:nvSpPr>
          <p:cNvPr id="3" name="Sisällön paikkamerkki 2"/>
          <p:cNvSpPr>
            <a:spLocks noGrp="1"/>
          </p:cNvSpPr>
          <p:nvPr>
            <p:ph sz="quarter" idx="13"/>
          </p:nvPr>
        </p:nvSpPr>
        <p:spPr/>
        <p:txBody>
          <a:bodyPr/>
          <a:lstStyle/>
          <a:p>
            <a:endParaRPr lang="fi-FI"/>
          </a:p>
        </p:txBody>
      </p:sp>
      <p:sp>
        <p:nvSpPr>
          <p:cNvPr id="4" name="Otsikko 3"/>
          <p:cNvSpPr>
            <a:spLocks noGrp="1"/>
          </p:cNvSpPr>
          <p:nvPr>
            <p:ph type="title"/>
          </p:nvPr>
        </p:nvSpPr>
        <p:spPr>
          <a:xfrm>
            <a:off x="613830" y="1079074"/>
            <a:ext cx="8243731" cy="519902"/>
          </a:xfrm>
        </p:spPr>
        <p:txBody>
          <a:bodyPr/>
          <a:lstStyle/>
          <a:p>
            <a:r>
              <a:rPr lang="fi-FI" dirty="0" smtClean="0"/>
              <a:t>Questions to </a:t>
            </a:r>
            <a:r>
              <a:rPr lang="fi-FI" dirty="0" err="1" smtClean="0"/>
              <a:t>discuss</a:t>
            </a:r>
            <a:r>
              <a:rPr lang="fi-FI" dirty="0" smtClean="0"/>
              <a:t> </a:t>
            </a:r>
            <a:r>
              <a:rPr lang="fi-FI" dirty="0" err="1" smtClean="0"/>
              <a:t>concerning</a:t>
            </a:r>
            <a:r>
              <a:rPr lang="fi-FI" dirty="0" smtClean="0"/>
              <a:t> </a:t>
            </a:r>
            <a:r>
              <a:rPr lang="fi-FI" dirty="0" err="1" smtClean="0"/>
              <a:t>Nutri</a:t>
            </a:r>
            <a:r>
              <a:rPr lang="fi-FI" dirty="0" smtClean="0"/>
              <a:t> </a:t>
            </a:r>
            <a:r>
              <a:rPr lang="fi-FI" dirty="0" err="1" smtClean="0"/>
              <a:t>activites</a:t>
            </a:r>
            <a:r>
              <a:rPr lang="fi-FI" dirty="0" smtClean="0"/>
              <a:t> in </a:t>
            </a:r>
            <a:r>
              <a:rPr lang="fi-FI" dirty="0" err="1" smtClean="0"/>
              <a:t>the</a:t>
            </a:r>
            <a:r>
              <a:rPr lang="fi-FI" dirty="0" smtClean="0"/>
              <a:t> </a:t>
            </a:r>
            <a:r>
              <a:rPr lang="fi-FI" dirty="0" err="1" smtClean="0"/>
              <a:t>programme</a:t>
            </a:r>
            <a:r>
              <a:rPr lang="fi-FI" dirty="0" smtClean="0"/>
              <a:t> </a:t>
            </a:r>
            <a:r>
              <a:rPr lang="fi-FI" dirty="0" err="1" smtClean="0"/>
              <a:t>period</a:t>
            </a:r>
            <a:r>
              <a:rPr lang="fi-FI" dirty="0" smtClean="0"/>
              <a:t> 2021-2027</a:t>
            </a:r>
            <a:endParaRPr lang="fi-FI" dirty="0"/>
          </a:p>
        </p:txBody>
      </p:sp>
    </p:spTree>
    <p:extLst>
      <p:ext uri="{BB962C8B-B14F-4D97-AF65-F5344CB8AC3E}">
        <p14:creationId xmlns:p14="http://schemas.microsoft.com/office/powerpoint/2010/main" val="539694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EUSBS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EUSBS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USBSRtemplate2">
  <a:themeElements>
    <a:clrScheme name="EUSBR">
      <a:dk1>
        <a:sysClr val="windowText" lastClr="000000"/>
      </a:dk1>
      <a:lt1>
        <a:sysClr val="window" lastClr="FFFFFF"/>
      </a:lt1>
      <a:dk2>
        <a:srgbClr val="004493"/>
      </a:dk2>
      <a:lt2>
        <a:srgbClr val="EEECE1"/>
      </a:lt2>
      <a:accent1>
        <a:srgbClr val="004493"/>
      </a:accent1>
      <a:accent2>
        <a:srgbClr val="F9BA00"/>
      </a:accent2>
      <a:accent3>
        <a:srgbClr val="C6C6C6"/>
      </a:accent3>
      <a:accent4>
        <a:srgbClr val="C0D681"/>
      </a:accent4>
      <a:accent5>
        <a:srgbClr val="83B719"/>
      </a:accent5>
      <a:accent6>
        <a:srgbClr val="009DDF"/>
      </a:accent6>
      <a:hlink>
        <a:srgbClr val="009DDF"/>
      </a:hlink>
      <a:folHlink>
        <a:srgbClr val="83B719"/>
      </a:folHlink>
    </a:clrScheme>
    <a:fontScheme name="Spek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USBSR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USBS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EUSBSRtemplate2">
  <a:themeElements>
    <a:clrScheme name="EUSBR">
      <a:dk1>
        <a:sysClr val="windowText" lastClr="000000"/>
      </a:dk1>
      <a:lt1>
        <a:sysClr val="window" lastClr="FFFFFF"/>
      </a:lt1>
      <a:dk2>
        <a:srgbClr val="004493"/>
      </a:dk2>
      <a:lt2>
        <a:srgbClr val="EEECE1"/>
      </a:lt2>
      <a:accent1>
        <a:srgbClr val="004493"/>
      </a:accent1>
      <a:accent2>
        <a:srgbClr val="F9BA00"/>
      </a:accent2>
      <a:accent3>
        <a:srgbClr val="C6C6C6"/>
      </a:accent3>
      <a:accent4>
        <a:srgbClr val="C0D681"/>
      </a:accent4>
      <a:accent5>
        <a:srgbClr val="83B719"/>
      </a:accent5>
      <a:accent6>
        <a:srgbClr val="009DDF"/>
      </a:accent6>
      <a:hlink>
        <a:srgbClr val="009DDF"/>
      </a:hlink>
      <a:folHlink>
        <a:srgbClr val="83B719"/>
      </a:folHlink>
    </a:clrScheme>
    <a:fontScheme name="Spek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EUSBS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EUSBS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EUSBSRtemplate2">
  <a:themeElements>
    <a:clrScheme name="EUSBR">
      <a:dk1>
        <a:sysClr val="windowText" lastClr="000000"/>
      </a:dk1>
      <a:lt1>
        <a:sysClr val="window" lastClr="FFFFFF"/>
      </a:lt1>
      <a:dk2>
        <a:srgbClr val="004493"/>
      </a:dk2>
      <a:lt2>
        <a:srgbClr val="EEECE1"/>
      </a:lt2>
      <a:accent1>
        <a:srgbClr val="004493"/>
      </a:accent1>
      <a:accent2>
        <a:srgbClr val="F9BA00"/>
      </a:accent2>
      <a:accent3>
        <a:srgbClr val="C6C6C6"/>
      </a:accent3>
      <a:accent4>
        <a:srgbClr val="C0D681"/>
      </a:accent4>
      <a:accent5>
        <a:srgbClr val="83B719"/>
      </a:accent5>
      <a:accent6>
        <a:srgbClr val="009DDF"/>
      </a:accent6>
      <a:hlink>
        <a:srgbClr val="009DDF"/>
      </a:hlink>
      <a:folHlink>
        <a:srgbClr val="83B719"/>
      </a:folHlink>
    </a:clrScheme>
    <a:fontScheme name="Spek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EUSBSR PowerPoint Template</Template>
  <TotalTime>18536</TotalTime>
  <Words>1019</Words>
  <Application>Microsoft Office PowerPoint</Application>
  <PresentationFormat>Näytössä katseltava diaesitys (4:3)</PresentationFormat>
  <Paragraphs>70</Paragraphs>
  <Slides>13</Slides>
  <Notes>8</Notes>
  <HiddenSlides>0</HiddenSlides>
  <MMClips>0</MMClips>
  <ScaleCrop>false</ScaleCrop>
  <HeadingPairs>
    <vt:vector size="6" baseType="variant">
      <vt:variant>
        <vt:lpstr>Käytetyt fontit</vt:lpstr>
      </vt:variant>
      <vt:variant>
        <vt:i4>3</vt:i4>
      </vt:variant>
      <vt:variant>
        <vt:lpstr>Teema</vt:lpstr>
      </vt:variant>
      <vt:variant>
        <vt:i4>10</vt:i4>
      </vt:variant>
      <vt:variant>
        <vt:lpstr>Dian otsikot</vt:lpstr>
      </vt:variant>
      <vt:variant>
        <vt:i4>13</vt:i4>
      </vt:variant>
    </vt:vector>
  </HeadingPairs>
  <TitlesOfParts>
    <vt:vector size="26" baseType="lpstr">
      <vt:lpstr>Arial</vt:lpstr>
      <vt:lpstr>Calibri</vt:lpstr>
      <vt:lpstr>Trebuchet MS</vt:lpstr>
      <vt:lpstr>EUSBSR PowerPoint Template</vt:lpstr>
      <vt:lpstr>EUSBSRtemplate2</vt:lpstr>
      <vt:lpstr>Projekt niestandardowy</vt:lpstr>
      <vt:lpstr>EUSBSR ending slide</vt:lpstr>
      <vt:lpstr>1_EUSBSR PowerPoint Template</vt:lpstr>
      <vt:lpstr>1_EUSBSRtemplate2</vt:lpstr>
      <vt:lpstr>2_EUSBSR PowerPoint Template</vt:lpstr>
      <vt:lpstr>3_EUSBSR PowerPoint Template</vt:lpstr>
      <vt:lpstr>2_EUSBSRtemplate2</vt:lpstr>
      <vt:lpstr>4_EUSBSR PowerPoint Template</vt:lpstr>
      <vt:lpstr>18th Meeting of the Steering Group  of Policy Area Nutri</vt:lpstr>
      <vt:lpstr>18th Meeting of the Steering Group of Policy Area Nutri  PA Nutri activities in the programme period 2021-2027 and the use of the flagship concept  </vt:lpstr>
      <vt:lpstr>PA Nutri objective: A Baltic Sea unaffected by eutrophication</vt:lpstr>
      <vt:lpstr>Nutri actions and example measures incl. some proposed HELCOM BSAP measures (not confirmed)</vt:lpstr>
      <vt:lpstr>PowerPoint-esitys</vt:lpstr>
      <vt:lpstr>Action 2: Reduce nutrient emissions from urban areas and other point sources </vt:lpstr>
      <vt:lpstr>Action 3: Develop and promote safe and sustainable nutrient recycling </vt:lpstr>
      <vt:lpstr>Action 4: Address nutrients already accumulated in the Baltic Sea </vt:lpstr>
      <vt:lpstr>Questions to discuss concerning Nutri activites in the programme period 2021-2027</vt:lpstr>
      <vt:lpstr>Questions to discuss concerning Nutri activites in the programme period 2021-2027</vt:lpstr>
      <vt:lpstr>18th Meeting of the Steering Group of Policy Area Nutri  Nutri updates</vt:lpstr>
      <vt:lpstr>Nutri communication update</vt:lpstr>
      <vt:lpstr>EUSBSR Annual Forum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Andrzej Podściański</dc:creator>
  <cp:lastModifiedBy>Hernberg Anna (YM)</cp:lastModifiedBy>
  <cp:revision>1070</cp:revision>
  <cp:lastPrinted>2020-02-28T13:26:21Z</cp:lastPrinted>
  <dcterms:created xsi:type="dcterms:W3CDTF">2015-11-12T12:03:12Z</dcterms:created>
  <dcterms:modified xsi:type="dcterms:W3CDTF">2021-06-03T12:36:00Z</dcterms:modified>
</cp:coreProperties>
</file>