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7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7" r:id="rId14"/>
  </p:sldIdLst>
  <p:sldSz cx="9144000" cy="5143500" type="screen16x9"/>
  <p:notesSz cx="6858000" cy="9144000"/>
  <p:defaultTextStyle>
    <a:defPPr>
      <a:defRPr lang="fi-FI"/>
    </a:defPPr>
    <a:lvl1pPr marL="0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7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15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73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30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89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44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57" algn="l" defTabSz="68571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4CE04A-D8B1-F5F7-AA64-4523F24F2CC8}" name="Valve Helena" initials="HV" userId="S::helena.valve@syke.fi::414a6feb-d6f7-4d84-bc75-2cc3a90883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65ABD"/>
    <a:srgbClr val="077BC0"/>
    <a:srgbClr val="FFFFFF"/>
    <a:srgbClr val="EBF6F9"/>
    <a:srgbClr val="DCDCDC"/>
    <a:srgbClr val="D7EDF4"/>
    <a:srgbClr val="80C4D9"/>
    <a:srgbClr val="B6DDE9"/>
    <a:srgbClr val="C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07293-0B0C-4C9D-B77D-1456A1E0EA13}" v="28" dt="2025-06-06T06:49:17.029"/>
    <p1510:client id="{F56A5C33-ECF9-42E9-A199-B779668FAC8E}" v="21" dt="2025-06-05T10:51:52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31" autoAdjust="0"/>
    <p:restoredTop sz="94660"/>
  </p:normalViewPr>
  <p:slideViewPr>
    <p:cSldViewPr showGuides="1">
      <p:cViewPr varScale="1">
        <p:scale>
          <a:sx n="84" d="100"/>
          <a:sy n="84" d="100"/>
        </p:scale>
        <p:origin x="31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t>6.6.2025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7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15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73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30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89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44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57" algn="l" defTabSz="68571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513000" y="1203598"/>
            <a:ext cx="4545055" cy="1656184"/>
          </a:xfrm>
        </p:spPr>
        <p:txBody>
          <a:bodyPr anchor="b" anchorCtr="0">
            <a:noAutofit/>
          </a:bodyPr>
          <a:lstStyle>
            <a:lvl1pPr algn="l">
              <a:defRPr sz="3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add title, max. three lines of text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13001" y="3003798"/>
            <a:ext cx="4545054" cy="57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66400"/>
            <a:ext cx="36751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lang="fi-FI" sz="1350" b="0" i="0" u="none" strike="noStrike" baseline="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98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" name="Otsikko 1"/>
          <p:cNvSpPr>
            <a:spLocks noGrp="1"/>
          </p:cNvSpPr>
          <p:nvPr>
            <p:ph type="ctrTitle" hasCustomPrompt="1"/>
          </p:nvPr>
        </p:nvSpPr>
        <p:spPr>
          <a:xfrm>
            <a:off x="5058054" y="987574"/>
            <a:ext cx="3713206" cy="1064923"/>
          </a:xfrm>
        </p:spPr>
        <p:txBody>
          <a:bodyPr anchor="b" anchorCtr="0">
            <a:noAutofit/>
          </a:bodyPr>
          <a:lstStyle>
            <a:lvl1pPr algn="l" rtl="0">
              <a:defRPr sz="3000">
                <a:solidFill>
                  <a:srgbClr val="365ABD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58060" y="2139702"/>
            <a:ext cx="3714034" cy="12515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rgbClr val="365ABD"/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0" hasCustomPrompt="1"/>
          </p:nvPr>
        </p:nvSpPr>
        <p:spPr>
          <a:xfrm>
            <a:off x="1576943" y="3650319"/>
            <a:ext cx="972000" cy="972000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 marL="342858" indent="0">
              <a:buNone/>
              <a:defRPr/>
            </a:lvl2pPr>
            <a:lvl3pPr marL="603572" indent="0">
              <a:buNone/>
              <a:defRPr/>
            </a:lvl3pPr>
            <a:lvl4pPr marL="740474" indent="0">
              <a:buNone/>
              <a:defRPr/>
            </a:lvl4pPr>
            <a:lvl5pPr marL="876190" indent="0">
              <a:buNone/>
              <a:defRPr/>
            </a:lvl5pPr>
          </a:lstStyle>
          <a:p>
            <a:pPr lvl="0"/>
            <a:r>
              <a:rPr lang="en-US" dirty="0"/>
              <a:t>Add partners’ logos, if applicable</a:t>
            </a:r>
            <a:endParaRPr lang="fi-FI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quarter" idx="11" hasCustomPrompt="1"/>
          </p:nvPr>
        </p:nvSpPr>
        <p:spPr>
          <a:xfrm>
            <a:off x="2819707" y="3650319"/>
            <a:ext cx="972000" cy="972000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 marL="342858" indent="0">
              <a:buNone/>
              <a:defRPr/>
            </a:lvl2pPr>
            <a:lvl3pPr marL="603572" indent="0">
              <a:buNone/>
              <a:defRPr/>
            </a:lvl3pPr>
            <a:lvl4pPr marL="740474" indent="0">
              <a:buNone/>
              <a:defRPr/>
            </a:lvl4pPr>
            <a:lvl5pPr marL="876190" indent="0">
              <a:buNone/>
              <a:defRPr/>
            </a:lvl5pPr>
          </a:lstStyle>
          <a:p>
            <a:pPr lvl="0"/>
            <a:r>
              <a:rPr lang="en-US" dirty="0"/>
              <a:t>Add partners’ logos, if applicable</a:t>
            </a:r>
            <a:endParaRPr lang="fi-FI" dirty="0"/>
          </a:p>
        </p:txBody>
      </p:sp>
      <p:sp>
        <p:nvSpPr>
          <p:cNvPr id="12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4062471" y="3650319"/>
            <a:ext cx="972000" cy="972000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 marL="342858" indent="0">
              <a:buNone/>
              <a:defRPr/>
            </a:lvl2pPr>
            <a:lvl3pPr marL="603572" indent="0">
              <a:buNone/>
              <a:defRPr/>
            </a:lvl3pPr>
            <a:lvl4pPr marL="740474" indent="0">
              <a:buNone/>
              <a:defRPr/>
            </a:lvl4pPr>
            <a:lvl5pPr marL="876190" indent="0">
              <a:buNone/>
              <a:defRPr/>
            </a:lvl5pPr>
          </a:lstStyle>
          <a:p>
            <a:pPr lvl="0"/>
            <a:r>
              <a:rPr lang="en-US" dirty="0"/>
              <a:t>Add partners’ logos, if applicable</a:t>
            </a:r>
            <a:endParaRPr lang="fi-FI" dirty="0"/>
          </a:p>
        </p:txBody>
      </p:sp>
      <p:sp>
        <p:nvSpPr>
          <p:cNvPr id="13" name="Sisällön paikkamerkki 3"/>
          <p:cNvSpPr>
            <a:spLocks noGrp="1"/>
          </p:cNvSpPr>
          <p:nvPr>
            <p:ph sz="quarter" idx="13" hasCustomPrompt="1"/>
          </p:nvPr>
        </p:nvSpPr>
        <p:spPr>
          <a:xfrm>
            <a:off x="5305235" y="3650319"/>
            <a:ext cx="972000" cy="972000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 marL="342858" indent="0">
              <a:buNone/>
              <a:defRPr/>
            </a:lvl2pPr>
            <a:lvl3pPr marL="603572" indent="0">
              <a:buNone/>
              <a:defRPr/>
            </a:lvl3pPr>
            <a:lvl4pPr marL="740474" indent="0">
              <a:buNone/>
              <a:defRPr/>
            </a:lvl4pPr>
            <a:lvl5pPr marL="876190" indent="0">
              <a:buNone/>
              <a:defRPr/>
            </a:lvl5pPr>
          </a:lstStyle>
          <a:p>
            <a:pPr lvl="0"/>
            <a:r>
              <a:rPr lang="en-US" dirty="0"/>
              <a:t>Add partners’ logos, if applicable</a:t>
            </a:r>
            <a:endParaRPr lang="fi-FI" dirty="0"/>
          </a:p>
        </p:txBody>
      </p:sp>
      <p:sp>
        <p:nvSpPr>
          <p:cNvPr id="14" name="Sisällön paikkamerkki 3"/>
          <p:cNvSpPr>
            <a:spLocks noGrp="1"/>
          </p:cNvSpPr>
          <p:nvPr>
            <p:ph sz="quarter" idx="14" hasCustomPrompt="1"/>
          </p:nvPr>
        </p:nvSpPr>
        <p:spPr>
          <a:xfrm>
            <a:off x="6548000" y="3650319"/>
            <a:ext cx="972000" cy="972000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 marL="342858" indent="0">
              <a:buNone/>
              <a:defRPr/>
            </a:lvl2pPr>
            <a:lvl3pPr marL="603572" indent="0">
              <a:buNone/>
              <a:defRPr/>
            </a:lvl3pPr>
            <a:lvl4pPr marL="740474" indent="0">
              <a:buNone/>
              <a:defRPr/>
            </a:lvl4pPr>
            <a:lvl5pPr marL="876190" indent="0">
              <a:buNone/>
              <a:defRPr/>
            </a:lvl5pPr>
          </a:lstStyle>
          <a:p>
            <a:pPr lvl="0"/>
            <a:r>
              <a:rPr lang="en-US" dirty="0"/>
              <a:t>Add partners’ logos, if applicable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00" y="267494"/>
            <a:ext cx="27674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513000" y="1203598"/>
            <a:ext cx="4545055" cy="1656184"/>
          </a:xfrm>
        </p:spPr>
        <p:txBody>
          <a:bodyPr anchor="b" anchorCtr="0">
            <a:noAutofit/>
          </a:bodyPr>
          <a:lstStyle>
            <a:lvl1pPr algn="l">
              <a:defRPr sz="3400" b="1" baseline="0">
                <a:solidFill>
                  <a:srgbClr val="365A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add title, max. three lines of text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13001" y="3003798"/>
            <a:ext cx="4545054" cy="57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365ABD"/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66400"/>
            <a:ext cx="36751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max. two lines of 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5" name="Päivämäärän paikkamerkki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1124-CB58-4CBA-9777-F24FB5253394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8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3005" y="2355726"/>
            <a:ext cx="4860000" cy="915677"/>
          </a:xfrm>
        </p:spPr>
        <p:txBody>
          <a:bodyPr anchor="b" anchorCtr="0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title:</a:t>
            </a:r>
            <a:br>
              <a:rPr lang="en-US" dirty="0"/>
            </a:br>
            <a:r>
              <a:rPr lang="en-US" dirty="0"/>
              <a:t>max. two lines of text</a:t>
            </a:r>
            <a:endParaRPr lang="fi-FI" dirty="0"/>
          </a:p>
        </p:txBody>
      </p:sp>
      <p:sp>
        <p:nvSpPr>
          <p:cNvPr id="2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13005" y="3380320"/>
            <a:ext cx="4860000" cy="81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more detailed text: max. three lines.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4442400"/>
            <a:ext cx="2789586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513001" y="2355726"/>
            <a:ext cx="4860000" cy="915300"/>
          </a:xfrm>
        </p:spPr>
        <p:txBody>
          <a:bodyPr anchor="b" anchorCtr="0">
            <a:noAutofit/>
          </a:bodyPr>
          <a:lstStyle>
            <a:lvl1pPr algn="l" rtl="0">
              <a:defRPr sz="3000">
                <a:solidFill>
                  <a:srgbClr val="365ABD"/>
                </a:solidFill>
              </a:defRPr>
            </a:lvl1pPr>
          </a:lstStyle>
          <a:p>
            <a:r>
              <a:rPr lang="en-US" dirty="0"/>
              <a:t>Section title:</a:t>
            </a:r>
            <a:br>
              <a:rPr lang="en-US" dirty="0"/>
            </a:br>
            <a:r>
              <a:rPr lang="en-US" dirty="0"/>
              <a:t>max. two lines of text</a:t>
            </a:r>
            <a:endParaRPr lang="fi-FI" dirty="0"/>
          </a:p>
        </p:txBody>
      </p:sp>
      <p:sp>
        <p:nvSpPr>
          <p:cNvPr id="1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13005" y="3380325"/>
            <a:ext cx="4860000" cy="809180"/>
          </a:xfrm>
        </p:spPr>
        <p:txBody>
          <a:bodyPr>
            <a:normAutofit/>
          </a:bodyPr>
          <a:lstStyle>
            <a:lvl1pPr marL="0" marR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/>
              </a:buClr>
              <a:buSzTx/>
              <a:buFont typeface="Calibri" panose="020F0502020204030204" pitchFamily="34" charset="0"/>
              <a:buNone/>
              <a:tabLst/>
              <a:defRPr sz="1600">
                <a:solidFill>
                  <a:srgbClr val="365ABD"/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Click to add more detailed text: max. three lines.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4442400"/>
            <a:ext cx="2789586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3542" y="951570"/>
            <a:ext cx="8233200" cy="846000"/>
          </a:xfrm>
        </p:spPr>
        <p:txBody>
          <a:bodyPr/>
          <a:lstStyle/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max. two lines of 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3600" y="1908000"/>
            <a:ext cx="3891592" cy="2707200"/>
          </a:xfrm>
        </p:spPr>
        <p:txBody>
          <a:bodyPr/>
          <a:lstStyle>
            <a:lvl1pPr marL="201191" indent="-201191"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908000"/>
            <a:ext cx="4038600" cy="2707200"/>
          </a:xfrm>
        </p:spPr>
        <p:txBody>
          <a:bodyPr/>
          <a:lstStyle>
            <a:lvl1pPr marL="201191" indent="-201191"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4B87-78AB-4767-8B6A-B3162DD891CE}" type="datetime3">
              <a:rPr lang="en-US" smtClean="0"/>
              <a:t>6 June 2025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453542" y="951570"/>
            <a:ext cx="8233257" cy="424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title, max. one line of text</a:t>
            </a:r>
            <a:endParaRPr lang="fi-FI" dirty="0"/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 hasCustomPrompt="1"/>
          </p:nvPr>
        </p:nvSpPr>
        <p:spPr>
          <a:xfrm>
            <a:off x="451006" y="1486800"/>
            <a:ext cx="8235794" cy="2553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</a:lstStyle>
          <a:p>
            <a:r>
              <a:rPr lang="en-US" dirty="0"/>
              <a:t>Click the icon to add a figure.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006" y="4118263"/>
            <a:ext cx="8235794" cy="504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Click to add an explanation for the figure.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66E-1352-4013-A417-A044B5341A55}" type="datetime3">
              <a:rPr lang="en-US" smtClean="0"/>
              <a:t>6 June 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5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max. two lines of text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7B0-C3EB-48B0-8668-BC25E4EC784A}" type="datetime3">
              <a:rPr lang="en-US" smtClean="0"/>
              <a:t>6 June 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7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A7D-56C9-4D67-A161-E3865A3BA53D}" type="datetime3">
              <a:rPr lang="en-US" smtClean="0"/>
              <a:t>6 June 2025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8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3542" y="951570"/>
            <a:ext cx="8233257" cy="84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3542" y="1908000"/>
            <a:ext cx="8233257" cy="270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1006" y="4776020"/>
            <a:ext cx="827112" cy="171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bg2"/>
                </a:solidFill>
              </a:defRPr>
            </a:lvl1pPr>
          </a:lstStyle>
          <a:p>
            <a:fld id="{D0988031-6D58-4946-87A6-7F4B9B6B1F57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0889" y="4776020"/>
            <a:ext cx="385912" cy="171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00" y="267494"/>
            <a:ext cx="27674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650" r:id="rId3"/>
    <p:sldLayoutId id="2147483670" r:id="rId4"/>
    <p:sldLayoutId id="2147483671" r:id="rId5"/>
    <p:sldLayoutId id="2147483669" r:id="rId6"/>
    <p:sldLayoutId id="2147483666" r:id="rId7"/>
    <p:sldLayoutId id="2147483668" r:id="rId8"/>
    <p:sldLayoutId id="2147483655" r:id="rId9"/>
    <p:sldLayoutId id="2147483673" r:id="rId10"/>
    <p:sldLayoutId id="2147483663" r:id="rId11"/>
  </p:sldLayoutIdLst>
  <p:hf hdr="0" ftr="0"/>
  <p:txStyles>
    <p:titleStyle>
      <a:lvl1pPr algn="l" defTabSz="685715" rtl="0" eaLnBrk="1" latinLnBrk="0" hangingPunct="1">
        <a:lnSpc>
          <a:spcPct val="95000"/>
        </a:lnSpc>
        <a:spcBef>
          <a:spcPct val="0"/>
        </a:spcBef>
        <a:buNone/>
        <a:defRPr sz="2800" b="1" kern="1200">
          <a:solidFill>
            <a:srgbClr val="365ABD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01191" indent="-201191" algn="l" defTabSz="685715" rtl="0" eaLnBrk="1" latinLnBrk="0" hangingPunct="1">
        <a:spcBef>
          <a:spcPts val="1050"/>
        </a:spcBef>
        <a:buClr>
          <a:srgbClr val="365ABD"/>
        </a:buClr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287" indent="-196429" algn="l" defTabSz="685715" rtl="0" eaLnBrk="1" latinLnBrk="0" hangingPunct="1">
        <a:spcBef>
          <a:spcPts val="1050"/>
        </a:spcBef>
        <a:buClr>
          <a:srgbClr val="365ABD"/>
        </a:buClr>
        <a:buFont typeface="Calibri" panose="020F050202020403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79" indent="-136907" algn="l" defTabSz="685715" rtl="0" eaLnBrk="1" latinLnBrk="0" hangingPunct="1">
        <a:spcBef>
          <a:spcPts val="1050"/>
        </a:spcBef>
        <a:buClr>
          <a:srgbClr val="365ABD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76190" indent="-135716" algn="l" defTabSz="685715" rtl="0" eaLnBrk="1" latinLnBrk="0" hangingPunct="1">
        <a:spcBef>
          <a:spcPts val="1050"/>
        </a:spcBef>
        <a:buClr>
          <a:srgbClr val="365ABD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144" indent="-130954" algn="l" defTabSz="685715" rtl="0" eaLnBrk="1" latinLnBrk="0" hangingPunct="1">
        <a:spcBef>
          <a:spcPts val="1050"/>
        </a:spcBef>
        <a:buClr>
          <a:srgbClr val="365ABD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2-453-941-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2-453-941-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2-453-941-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Arial Narrow"/>
              </a:rPr>
              <a:t>Policy</a:t>
            </a:r>
            <a:r>
              <a:rPr lang="fi-FI" dirty="0">
                <a:latin typeface="Arial Narrow"/>
              </a:rPr>
              <a:t> </a:t>
            </a:r>
            <a:r>
              <a:rPr lang="fi-FI" dirty="0" err="1">
                <a:latin typeface="Arial Narrow"/>
              </a:rPr>
              <a:t>instruments</a:t>
            </a:r>
            <a:r>
              <a:rPr lang="fi-FI" dirty="0">
                <a:latin typeface="Arial Narrow"/>
              </a:rPr>
              <a:t> to </a:t>
            </a:r>
            <a:r>
              <a:rPr lang="fi-FI" dirty="0" err="1">
                <a:latin typeface="Arial Narrow"/>
              </a:rPr>
              <a:t>promote</a:t>
            </a:r>
            <a:r>
              <a:rPr lang="fi-FI" dirty="0">
                <a:latin typeface="Arial Narrow"/>
              </a:rPr>
              <a:t> </a:t>
            </a:r>
            <a:r>
              <a:rPr lang="fi-FI" dirty="0" err="1">
                <a:latin typeface="Arial Narrow"/>
              </a:rPr>
              <a:t>nutrient</a:t>
            </a:r>
            <a:r>
              <a:rPr lang="fi-FI" dirty="0">
                <a:latin typeface="Arial Narrow"/>
              </a:rPr>
              <a:t> </a:t>
            </a:r>
            <a:r>
              <a:rPr lang="fi-FI" dirty="0" err="1">
                <a:latin typeface="Arial Narrow"/>
              </a:rPr>
              <a:t>recycling</a:t>
            </a:r>
            <a:endParaRPr lang="fi-FI" dirty="0">
              <a:latin typeface="Arial Narrow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fi-FI" dirty="0"/>
              <a:t>09 </a:t>
            </a:r>
            <a:r>
              <a:rPr lang="fi-FI" dirty="0" err="1"/>
              <a:t>June</a:t>
            </a:r>
            <a:r>
              <a:rPr lang="fi-FI" dirty="0"/>
              <a:t> 2025    </a:t>
            </a:r>
            <a:r>
              <a:rPr lang="fi-FI" sz="1400" dirty="0"/>
              <a:t>|    Sari Luostarinen</a:t>
            </a:r>
          </a:p>
          <a:p>
            <a:pPr>
              <a:spcAft>
                <a:spcPts val="900"/>
              </a:spcAft>
            </a:pPr>
            <a:r>
              <a:rPr lang="fi-FI" dirty="0"/>
              <a:t>Natural Resources Institute Finland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4452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Inquiries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/>
              <a:t>sari.luostarinen@luke.fi</a:t>
            </a:r>
          </a:p>
        </p:txBody>
      </p:sp>
      <p:pic>
        <p:nvPicPr>
          <p:cNvPr id="16" name="Sisällön paikkamerkki 15">
            <a:extLst>
              <a:ext uri="{FF2B5EF4-FFF2-40B4-BE49-F238E27FC236}">
                <a16:creationId xmlns:a16="http://schemas.microsoft.com/office/drawing/2014/main" id="{92A4F3FB-6334-293E-309E-59EF380E741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3641871"/>
            <a:ext cx="1145634" cy="899554"/>
          </a:xfrm>
          <a:prstGeom prst="rect">
            <a:avLst/>
          </a:prstGeom>
        </p:spPr>
      </p:pic>
      <p:pic>
        <p:nvPicPr>
          <p:cNvPr id="17" name="Sisällön paikkamerkki 16" descr="Kuva, joka sisältää kohteen Grafiikka, Fontti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596C07A8-B968-3FE7-BD4F-5EAD08C178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50318"/>
            <a:ext cx="1872208" cy="10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promoting</a:t>
            </a:r>
            <a:r>
              <a:rPr lang="fi-FI" dirty="0"/>
              <a:t> </a:t>
            </a:r>
            <a:r>
              <a:rPr lang="fi-FI" dirty="0" err="1"/>
              <a:t>nutrient</a:t>
            </a:r>
            <a:r>
              <a:rPr lang="fi-FI" dirty="0"/>
              <a:t> </a:t>
            </a:r>
            <a:r>
              <a:rPr lang="fi-FI" dirty="0" err="1"/>
              <a:t>recycling</a:t>
            </a:r>
            <a:r>
              <a:rPr lang="fi-FI" dirty="0"/>
              <a:t> in Finland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0660" indent="-200660"/>
            <a:r>
              <a:rPr lang="en-US" dirty="0"/>
              <a:t>Reduced use of natural resources = resource efficiency</a:t>
            </a:r>
            <a:endParaRPr lang="fi-FI"/>
          </a:p>
          <a:p>
            <a:pPr marL="200660" indent="-200660"/>
            <a:r>
              <a:rPr lang="fi-FI" err="1"/>
              <a:t>Reduced</a:t>
            </a:r>
            <a:r>
              <a:rPr lang="fi-FI" dirty="0"/>
              <a:t> </a:t>
            </a:r>
            <a:r>
              <a:rPr lang="fi-FI" err="1"/>
              <a:t>nutrient</a:t>
            </a:r>
            <a:r>
              <a:rPr lang="fi-FI" dirty="0"/>
              <a:t> </a:t>
            </a:r>
            <a:r>
              <a:rPr lang="fi-FI" err="1"/>
              <a:t>losses</a:t>
            </a:r>
            <a:r>
              <a:rPr lang="fi-FI" dirty="0"/>
              <a:t> into air, </a:t>
            </a:r>
            <a:r>
              <a:rPr lang="fi-FI" err="1"/>
              <a:t>soil</a:t>
            </a:r>
            <a:r>
              <a:rPr lang="fi-FI" dirty="0"/>
              <a:t> and </a:t>
            </a:r>
            <a:r>
              <a:rPr lang="fi-FI" err="1"/>
              <a:t>waters</a:t>
            </a:r>
            <a:endParaRPr lang="fi-FI">
              <a:cs typeface="Arial"/>
            </a:endParaRPr>
          </a:p>
          <a:p>
            <a:pPr marL="200660" indent="-200660"/>
            <a:r>
              <a:rPr lang="fi-FI" dirty="0" err="1"/>
              <a:t>Recycling</a:t>
            </a:r>
            <a:r>
              <a:rPr lang="fi-FI" dirty="0"/>
              <a:t> of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matter</a:t>
            </a:r>
            <a:endParaRPr lang="fi-FI" dirty="0" err="1">
              <a:cs typeface="Arial"/>
            </a:endParaRPr>
          </a:p>
          <a:p>
            <a:pPr marL="200660" indent="-200660"/>
            <a:r>
              <a:rPr lang="en-US" dirty="0"/>
              <a:t>Improved security of supply and self-sufficiency</a:t>
            </a:r>
            <a:endParaRPr lang="fi-FI" dirty="0">
              <a:cs typeface="Arial"/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37DC-8838-4996-AF7E-D3E7639F0AFC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16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0DC978-A17C-6D99-9B6B-F8FFC3AD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Status of </a:t>
            </a:r>
            <a:r>
              <a:rPr lang="fi-FI" dirty="0" err="1"/>
              <a:t>nutrient</a:t>
            </a:r>
            <a:r>
              <a:rPr lang="fi-FI" dirty="0"/>
              <a:t> </a:t>
            </a:r>
            <a:r>
              <a:rPr lang="fi-FI" dirty="0" err="1"/>
              <a:t>recycling</a:t>
            </a:r>
            <a:r>
              <a:rPr lang="fi-FI" dirty="0"/>
              <a:t>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721B4B-DED6-CC7D-D99F-4BF79077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0660" indent="-200660"/>
            <a:r>
              <a:rPr lang="fi-FI" sz="2000" dirty="0" err="1"/>
              <a:t>Despite</a:t>
            </a:r>
            <a:r>
              <a:rPr lang="fi-FI" sz="2000" dirty="0"/>
              <a:t> </a:t>
            </a:r>
            <a:r>
              <a:rPr lang="fi-FI" sz="2000" dirty="0" err="1"/>
              <a:t>many</a:t>
            </a:r>
            <a:r>
              <a:rPr lang="fi-FI" sz="2000" dirty="0"/>
              <a:t> </a:t>
            </a:r>
            <a:r>
              <a:rPr lang="fi-FI" sz="2000" dirty="0" err="1"/>
              <a:t>measures</a:t>
            </a:r>
            <a:r>
              <a:rPr lang="fi-FI" sz="2000" dirty="0"/>
              <a:t> to </a:t>
            </a:r>
            <a:r>
              <a:rPr lang="fi-FI" sz="2000" dirty="0" err="1"/>
              <a:t>promote</a:t>
            </a:r>
            <a:r>
              <a:rPr lang="fi-FI" sz="2000" dirty="0"/>
              <a:t> </a:t>
            </a:r>
            <a:r>
              <a:rPr lang="fi-FI" sz="2000" dirty="0" err="1"/>
              <a:t>nutrient</a:t>
            </a:r>
            <a:r>
              <a:rPr lang="fi-FI" sz="2000" dirty="0"/>
              <a:t> </a:t>
            </a:r>
            <a:r>
              <a:rPr lang="fi-FI" sz="2000" dirty="0" err="1"/>
              <a:t>recycling</a:t>
            </a:r>
            <a:r>
              <a:rPr lang="fi-FI" sz="2000" dirty="0"/>
              <a:t>,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implementation</a:t>
            </a:r>
            <a:r>
              <a:rPr lang="fi-FI" sz="2000" dirty="0"/>
              <a:t> is </a:t>
            </a:r>
            <a:r>
              <a:rPr lang="fi-FI" sz="2000" dirty="0" err="1"/>
              <a:t>progressing</a:t>
            </a:r>
            <a:r>
              <a:rPr lang="fi-FI" sz="2000" dirty="0"/>
              <a:t> </a:t>
            </a:r>
            <a:r>
              <a:rPr lang="fi-FI" sz="2000" dirty="0" err="1"/>
              <a:t>slower</a:t>
            </a:r>
            <a:r>
              <a:rPr lang="fi-FI" sz="2000" dirty="0"/>
              <a:t> </a:t>
            </a:r>
            <a:r>
              <a:rPr lang="fi-FI" sz="2000" dirty="0" err="1"/>
              <a:t>than</a:t>
            </a:r>
            <a:r>
              <a:rPr lang="fi-FI" sz="2000" dirty="0"/>
              <a:t> </a:t>
            </a:r>
            <a:r>
              <a:rPr lang="fi-FI" sz="2000" dirty="0" err="1"/>
              <a:t>desired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of </a:t>
            </a:r>
            <a:r>
              <a:rPr lang="fi-FI" sz="2000" dirty="0" err="1"/>
              <a:t>recycled</a:t>
            </a:r>
            <a:r>
              <a:rPr lang="fi-FI" sz="2000" dirty="0"/>
              <a:t> </a:t>
            </a:r>
            <a:r>
              <a:rPr lang="fi-FI" sz="2000" dirty="0" err="1"/>
              <a:t>nutrient</a:t>
            </a:r>
            <a:r>
              <a:rPr lang="fi-FI" sz="2000" dirty="0"/>
              <a:t> products is </a:t>
            </a:r>
            <a:r>
              <a:rPr lang="fi-FI" sz="2000" dirty="0" err="1"/>
              <a:t>low</a:t>
            </a:r>
            <a:endParaRPr lang="fi-FI" sz="2000" dirty="0" err="1">
              <a:cs typeface="Arial"/>
            </a:endParaRPr>
          </a:p>
          <a:p>
            <a:pPr marL="200660" indent="-200660"/>
            <a:r>
              <a:rPr lang="fi-FI" sz="2000" dirty="0" err="1"/>
              <a:t>Need</a:t>
            </a:r>
            <a:r>
              <a:rPr lang="fi-FI" sz="2000" dirty="0"/>
              <a:t> to </a:t>
            </a:r>
            <a:endParaRPr lang="fi-FI" sz="2000" dirty="0">
              <a:cs typeface="Arial"/>
            </a:endParaRPr>
          </a:p>
          <a:p>
            <a:pPr marL="539115" lvl="1" indent="-196215"/>
            <a:r>
              <a:rPr lang="fi-FI" sz="1800" dirty="0" err="1"/>
              <a:t>Enhance</a:t>
            </a:r>
            <a:r>
              <a:rPr lang="fi-FI" sz="1800" dirty="0"/>
              <a:t> </a:t>
            </a:r>
            <a:r>
              <a:rPr lang="fi-FI" sz="1800" dirty="0" err="1"/>
              <a:t>manure</a:t>
            </a:r>
            <a:r>
              <a:rPr lang="fi-FI" sz="1800" dirty="0"/>
              <a:t> </a:t>
            </a:r>
            <a:r>
              <a:rPr lang="fi-FI" sz="1800" dirty="0" err="1"/>
              <a:t>use</a:t>
            </a:r>
            <a:r>
              <a:rPr lang="fi-FI" sz="1800" dirty="0"/>
              <a:t> and </a:t>
            </a:r>
            <a:r>
              <a:rPr lang="fi-FI" sz="1800" dirty="0" err="1"/>
              <a:t>reallocation</a:t>
            </a:r>
            <a:endParaRPr lang="fi-FI" sz="1800" dirty="0">
              <a:cs typeface="Arial"/>
            </a:endParaRPr>
          </a:p>
          <a:p>
            <a:pPr marL="539115" lvl="1" indent="-196215"/>
            <a:r>
              <a:rPr lang="fi-FI" sz="1800" dirty="0" err="1"/>
              <a:t>Advance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processing</a:t>
            </a:r>
            <a:r>
              <a:rPr lang="fi-FI" sz="1800" dirty="0"/>
              <a:t> </a:t>
            </a:r>
            <a:r>
              <a:rPr lang="fi-FI" sz="1800" dirty="0" err="1"/>
              <a:t>technologies</a:t>
            </a:r>
            <a:r>
              <a:rPr lang="fi-FI" sz="1800" dirty="0"/>
              <a:t> </a:t>
            </a:r>
            <a:r>
              <a:rPr lang="fi-FI" sz="1800" dirty="0" err="1"/>
              <a:t>used</a:t>
            </a:r>
            <a:endParaRPr lang="fi-FI" sz="1800" dirty="0">
              <a:cs typeface="Arial"/>
            </a:endParaRPr>
          </a:p>
          <a:p>
            <a:pPr marL="539115" lvl="1" indent="-196215"/>
            <a:r>
              <a:rPr lang="fi-FI" sz="1800" dirty="0"/>
              <a:t>Support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build-up</a:t>
            </a:r>
            <a:r>
              <a:rPr lang="fi-FI" sz="1800" dirty="0"/>
              <a:t> of a </a:t>
            </a:r>
            <a:r>
              <a:rPr lang="fi-FI" sz="1800" dirty="0" err="1"/>
              <a:t>functioning</a:t>
            </a:r>
            <a:r>
              <a:rPr lang="fi-FI" sz="1800" dirty="0"/>
              <a:t> market for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end</a:t>
            </a:r>
            <a:r>
              <a:rPr lang="fi-FI" sz="1800" dirty="0"/>
              <a:t>-products</a:t>
            </a:r>
            <a:endParaRPr lang="fi-FI" sz="1800" dirty="0"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3C9F9B-E9C8-8914-C0F7-4AA60754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1124-CB58-4CBA-9777-F24FB5253394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188533-036B-E9E6-3ACE-8F595DA3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756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4A258-5938-5EC9-22FE-1F2F178C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into </a:t>
            </a:r>
            <a:r>
              <a:rPr lang="fi-FI" dirty="0" err="1"/>
              <a:t>policy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to </a:t>
            </a:r>
            <a:r>
              <a:rPr lang="fi-FI" dirty="0" err="1"/>
              <a:t>promote</a:t>
            </a:r>
            <a:r>
              <a:rPr lang="fi-FI" dirty="0"/>
              <a:t> </a:t>
            </a:r>
            <a:r>
              <a:rPr lang="fi-FI" dirty="0" err="1"/>
              <a:t>nutrient</a:t>
            </a:r>
            <a:r>
              <a:rPr lang="fi-FI" dirty="0"/>
              <a:t> </a:t>
            </a:r>
            <a:r>
              <a:rPr lang="fi-FI" dirty="0" err="1"/>
              <a:t>recycling</a:t>
            </a:r>
            <a:r>
              <a:rPr lang="fi-FI" dirty="0"/>
              <a:t> in 2018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56618D-6DE2-E60E-7068-C7DB1C52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7B0-C3EB-48B0-8668-BC25E4EC784A}" type="datetime3">
              <a:rPr lang="en-US" smtClean="0"/>
              <a:t>6 June 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E8A005-F2FE-4E6C-3234-55A3A1EE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67A418-2BC5-7EA4-85A7-1B9A7B28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95679"/>
            <a:ext cx="5760640" cy="380187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9F9EC41-97F3-D018-36FD-070DBAB063E9}"/>
              </a:ext>
            </a:extLst>
          </p:cNvPr>
          <p:cNvSpPr txBox="1"/>
          <p:nvPr/>
        </p:nvSpPr>
        <p:spPr>
          <a:xfrm>
            <a:off x="6164727" y="1391102"/>
            <a:ext cx="2664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Luostarinen et al. 2019: </a:t>
            </a:r>
            <a:r>
              <a:rPr lang="fi-FI" sz="1050" b="0" i="0" u="sng" dirty="0">
                <a:solidFill>
                  <a:srgbClr val="415262"/>
                </a:solidFill>
                <a:effectLst/>
                <a:latin typeface="myriad-pro"/>
                <a:hlinkClick r:id="rId3"/>
              </a:rPr>
              <a:t>http://urn.fi/URN:ISBN:978-952-453-941-8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320054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E44C8973-8413-53F4-0DE0-2123D916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1" y="479481"/>
            <a:ext cx="8233257" cy="846000"/>
          </a:xfrm>
        </p:spPr>
        <p:txBody>
          <a:bodyPr/>
          <a:lstStyle/>
          <a:p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identified</a:t>
            </a:r>
            <a:r>
              <a:rPr lang="fi-FI" dirty="0"/>
              <a:t> in 2018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2943E1-47DC-027B-3CEA-A1E74E0D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7B0-C3EB-48B0-8668-BC25E4EC784A}" type="datetime3">
              <a:rPr lang="en-US" smtClean="0"/>
              <a:t>6 June 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68D240-6909-C69F-09BF-6892BAE2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5</a:t>
            </a:fld>
            <a:endParaRPr lang="fi-FI"/>
          </a:p>
        </p:txBody>
      </p:sp>
      <p:pic>
        <p:nvPicPr>
          <p:cNvPr id="44" name="Kuva 43">
            <a:extLst>
              <a:ext uri="{FF2B5EF4-FFF2-40B4-BE49-F238E27FC236}">
                <a16:creationId xmlns:a16="http://schemas.microsoft.com/office/drawing/2014/main" id="{D38914B3-D00C-DFBF-0EA6-A8FBBD48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25482"/>
            <a:ext cx="6717713" cy="3622531"/>
          </a:xfrm>
          <a:prstGeom prst="rect">
            <a:avLst/>
          </a:prstGeom>
        </p:spPr>
      </p:pic>
      <p:sp>
        <p:nvSpPr>
          <p:cNvPr id="45" name="Tekstiruutu 44">
            <a:extLst>
              <a:ext uri="{FF2B5EF4-FFF2-40B4-BE49-F238E27FC236}">
                <a16:creationId xmlns:a16="http://schemas.microsoft.com/office/drawing/2014/main" id="{E2988D42-2FBE-DA00-25A2-4AB8DB7DBF4B}"/>
              </a:ext>
            </a:extLst>
          </p:cNvPr>
          <p:cNvSpPr txBox="1"/>
          <p:nvPr/>
        </p:nvSpPr>
        <p:spPr>
          <a:xfrm>
            <a:off x="5796136" y="0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Luostarinen et al. 2019: </a:t>
            </a:r>
            <a:r>
              <a:rPr lang="fi-FI" sz="900" b="0" i="0" u="sng" dirty="0">
                <a:solidFill>
                  <a:srgbClr val="415262"/>
                </a:solidFill>
                <a:effectLst/>
                <a:latin typeface="myriad-pro"/>
                <a:hlinkClick r:id="rId3"/>
              </a:rPr>
              <a:t>http://urn.fi/URN:ISBN:978-952-453-941-8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6542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2943E1-47DC-027B-3CEA-A1E74E0D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510" y="4788976"/>
            <a:ext cx="702607" cy="159038"/>
          </a:xfrm>
        </p:spPr>
        <p:txBody>
          <a:bodyPr/>
          <a:lstStyle/>
          <a:p>
            <a:fld id="{5C8147B0-C3EB-48B0-8668-BC25E4EC784A}" type="datetime3">
              <a:rPr lang="en-US" smtClean="0"/>
              <a:t>6 June 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68D240-6909-C69F-09BF-6892BAE2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8979" y="4788976"/>
            <a:ext cx="327821" cy="159038"/>
          </a:xfrm>
        </p:spPr>
        <p:txBody>
          <a:bodyPr/>
          <a:lstStyle/>
          <a:p>
            <a:fld id="{1EA1DD0D-7089-48C5-B116-A19F892CF1D9}" type="slidenum">
              <a:rPr lang="fi-FI" smtClean="0"/>
              <a:t>6</a:t>
            </a:fld>
            <a:endParaRPr lang="fi-FI"/>
          </a:p>
        </p:txBody>
      </p:sp>
      <p:pic>
        <p:nvPicPr>
          <p:cNvPr id="44" name="Kuva 43">
            <a:extLst>
              <a:ext uri="{FF2B5EF4-FFF2-40B4-BE49-F238E27FC236}">
                <a16:creationId xmlns:a16="http://schemas.microsoft.com/office/drawing/2014/main" id="{D38914B3-D00C-DFBF-0EA6-A8FBBD48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68" y="1131590"/>
            <a:ext cx="7077273" cy="3816424"/>
          </a:xfrm>
          <a:prstGeom prst="rect">
            <a:avLst/>
          </a:prstGeom>
        </p:spPr>
      </p:pic>
      <p:sp>
        <p:nvSpPr>
          <p:cNvPr id="45" name="Tekstiruutu 44">
            <a:extLst>
              <a:ext uri="{FF2B5EF4-FFF2-40B4-BE49-F238E27FC236}">
                <a16:creationId xmlns:a16="http://schemas.microsoft.com/office/drawing/2014/main" id="{E2988D42-2FBE-DA00-25A2-4AB8DB7DBF4B}"/>
              </a:ext>
            </a:extLst>
          </p:cNvPr>
          <p:cNvSpPr txBox="1"/>
          <p:nvPr/>
        </p:nvSpPr>
        <p:spPr>
          <a:xfrm>
            <a:off x="5724128" y="48148"/>
            <a:ext cx="36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Luostarinen et al. 2019: </a:t>
            </a:r>
            <a:r>
              <a:rPr lang="fi-FI" sz="900" b="0" i="0" u="sng" dirty="0">
                <a:solidFill>
                  <a:srgbClr val="415262"/>
                </a:solidFill>
                <a:effectLst/>
                <a:latin typeface="myriad-pro"/>
                <a:hlinkClick r:id="rId3"/>
              </a:rPr>
              <a:t>http://urn.fi/URN:ISBN:978-952-453-941-8</a:t>
            </a:r>
            <a:endParaRPr lang="fi-FI" sz="900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FE759E57-D333-B638-6996-AD110446BC57}"/>
              </a:ext>
            </a:extLst>
          </p:cNvPr>
          <p:cNvSpPr/>
          <p:nvPr/>
        </p:nvSpPr>
        <p:spPr>
          <a:xfrm>
            <a:off x="2483768" y="2050673"/>
            <a:ext cx="992747" cy="466087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716EE225-DDCF-C73C-B892-E98F1E378333}"/>
              </a:ext>
            </a:extLst>
          </p:cNvPr>
          <p:cNvSpPr/>
          <p:nvPr/>
        </p:nvSpPr>
        <p:spPr>
          <a:xfrm>
            <a:off x="2468566" y="2825865"/>
            <a:ext cx="992747" cy="466087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AD6E8C2E-FAED-6992-7912-700F02EB113D}"/>
              </a:ext>
            </a:extLst>
          </p:cNvPr>
          <p:cNvSpPr/>
          <p:nvPr/>
        </p:nvSpPr>
        <p:spPr>
          <a:xfrm>
            <a:off x="2468567" y="3259754"/>
            <a:ext cx="992747" cy="466087"/>
          </a:xfrm>
          <a:prstGeom prst="ellipse">
            <a:avLst/>
          </a:prstGeom>
          <a:noFill/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D93C841-103B-8B15-2B2E-B251AC8B945A}"/>
              </a:ext>
            </a:extLst>
          </p:cNvPr>
          <p:cNvSpPr/>
          <p:nvPr/>
        </p:nvSpPr>
        <p:spPr>
          <a:xfrm>
            <a:off x="2411760" y="4501033"/>
            <a:ext cx="992747" cy="466087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36588A0-A61D-ADCF-764C-56E29EEE82FB}"/>
              </a:ext>
            </a:extLst>
          </p:cNvPr>
          <p:cNvSpPr/>
          <p:nvPr/>
        </p:nvSpPr>
        <p:spPr>
          <a:xfrm>
            <a:off x="7228478" y="2249820"/>
            <a:ext cx="992747" cy="466087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9D3688D-D742-5BCE-C9DA-93E734D498BF}"/>
              </a:ext>
            </a:extLst>
          </p:cNvPr>
          <p:cNvSpPr/>
          <p:nvPr/>
        </p:nvSpPr>
        <p:spPr>
          <a:xfrm>
            <a:off x="7228479" y="2994708"/>
            <a:ext cx="992747" cy="466087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A814C2E-85C6-B461-2C29-08A09AA440E5}"/>
              </a:ext>
            </a:extLst>
          </p:cNvPr>
          <p:cNvSpPr/>
          <p:nvPr/>
        </p:nvSpPr>
        <p:spPr>
          <a:xfrm>
            <a:off x="7449034" y="4395929"/>
            <a:ext cx="992747" cy="466087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45">
            <a:extLst>
              <a:ext uri="{FF2B5EF4-FFF2-40B4-BE49-F238E27FC236}">
                <a16:creationId xmlns:a16="http://schemas.microsoft.com/office/drawing/2014/main" id="{06037A72-349A-2867-BC35-4ABE6BAE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1" y="266484"/>
            <a:ext cx="8233257" cy="846000"/>
          </a:xfrm>
        </p:spPr>
        <p:txBody>
          <a:bodyPr/>
          <a:lstStyle/>
          <a:p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(</a:t>
            </a:r>
            <a:r>
              <a:rPr lang="fi-FI" dirty="0" err="1"/>
              <a:t>green</a:t>
            </a:r>
            <a:r>
              <a:rPr lang="fi-FI" dirty="0"/>
              <a:t> </a:t>
            </a:r>
            <a:r>
              <a:rPr lang="fi-FI" dirty="0" err="1"/>
              <a:t>circles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609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AF8A2-39F9-0D55-E782-07837DED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starting</a:t>
            </a:r>
            <a:r>
              <a:rPr lang="fi-FI" dirty="0"/>
              <a:t> to </a:t>
            </a:r>
            <a:r>
              <a:rPr lang="fi-FI" dirty="0" err="1"/>
              <a:t>study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and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done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E8A45-3D75-F88B-F212-438256D4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: to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potential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and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an </a:t>
            </a:r>
            <a:r>
              <a:rPr lang="fi-FI" dirty="0" err="1"/>
              <a:t>effective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to </a:t>
            </a:r>
            <a:r>
              <a:rPr lang="fi-FI" dirty="0" err="1"/>
              <a:t>promote</a:t>
            </a:r>
            <a:r>
              <a:rPr lang="fi-FI" dirty="0"/>
              <a:t> </a:t>
            </a:r>
            <a:r>
              <a:rPr lang="fi-FI" dirty="0" err="1"/>
              <a:t>nutrient</a:t>
            </a:r>
            <a:r>
              <a:rPr lang="fi-FI" dirty="0"/>
              <a:t> </a:t>
            </a:r>
            <a:r>
              <a:rPr lang="fi-FI" dirty="0" err="1"/>
              <a:t>recycling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sectoral</a:t>
            </a:r>
            <a:r>
              <a:rPr lang="fi-FI" dirty="0"/>
              <a:t> </a:t>
            </a:r>
            <a:r>
              <a:rPr lang="fi-FI" dirty="0" err="1"/>
              <a:t>boundaries</a:t>
            </a:r>
            <a:endParaRPr lang="fi-FI" dirty="0"/>
          </a:p>
          <a:p>
            <a:r>
              <a:rPr lang="fi-FI" dirty="0" err="1"/>
              <a:t>Acknowledgement</a:t>
            </a:r>
            <a:r>
              <a:rPr lang="fi-FI" dirty="0"/>
              <a:t>: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to </a:t>
            </a:r>
            <a:r>
              <a:rPr lang="fi-FI" dirty="0" err="1"/>
              <a:t>enable</a:t>
            </a:r>
            <a:r>
              <a:rPr lang="fi-FI" dirty="0"/>
              <a:t> a </a:t>
            </a:r>
            <a:r>
              <a:rPr lang="fi-FI" dirty="0" err="1"/>
              <a:t>systemic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A2899D-5ED3-2ACD-0A47-95883AB9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1124-CB58-4CBA-9777-F24FB5253394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739C63-ADE0-30E1-ED28-BF22FA55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32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B23484-8365-FA46-A73B-E63BBD97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Policy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studied</a:t>
            </a:r>
            <a:r>
              <a:rPr lang="fi-FI" dirty="0"/>
              <a:t> (at </a:t>
            </a:r>
            <a:r>
              <a:rPr lang="fi-FI" dirty="0" err="1"/>
              <a:t>least</a:t>
            </a:r>
            <a:r>
              <a:rPr lang="fi-FI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E869FE-D712-1F62-F826-AE09FAE950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00660" indent="-200660"/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measures</a:t>
            </a:r>
            <a:endParaRPr lang="fi-FI" dirty="0">
              <a:cs typeface="Arial"/>
            </a:endParaRPr>
          </a:p>
          <a:p>
            <a:pPr marL="539115" lvl="1" indent="-196215"/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obligation</a:t>
            </a:r>
            <a:r>
              <a:rPr lang="fi-FI" dirty="0"/>
              <a:t> and/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required</a:t>
            </a:r>
            <a:r>
              <a:rPr lang="fi-FI" dirty="0"/>
              <a:t> </a:t>
            </a:r>
            <a:r>
              <a:rPr lang="fi-FI" dirty="0" err="1"/>
              <a:t>minimum</a:t>
            </a:r>
            <a:r>
              <a:rPr lang="fi-FI" dirty="0"/>
              <a:t> </a:t>
            </a:r>
            <a:r>
              <a:rPr lang="fi-FI" dirty="0" err="1"/>
              <a:t>recycled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 in </a:t>
            </a:r>
            <a:r>
              <a:rPr lang="fi-FI" dirty="0" err="1"/>
              <a:t>fertilizing</a:t>
            </a:r>
            <a:r>
              <a:rPr lang="fi-FI" dirty="0"/>
              <a:t> products</a:t>
            </a:r>
            <a:endParaRPr lang="fi-FI" dirty="0">
              <a:cs typeface="Arial"/>
            </a:endParaRPr>
          </a:p>
          <a:p>
            <a:pPr marL="539115" lvl="1" indent="-196215"/>
            <a:r>
              <a:rPr lang="fi-FI" dirty="0" err="1"/>
              <a:t>Taxation</a:t>
            </a:r>
            <a:endParaRPr lang="fi-FI" dirty="0">
              <a:cs typeface="Arial"/>
            </a:endParaRPr>
          </a:p>
          <a:p>
            <a:pPr marL="539115" lvl="1" indent="-196215"/>
            <a:r>
              <a:rPr lang="fi-FI" dirty="0" err="1"/>
              <a:t>Impact-based</a:t>
            </a:r>
            <a:r>
              <a:rPr lang="fi-FI" dirty="0"/>
              <a:t> </a:t>
            </a:r>
            <a:r>
              <a:rPr lang="fi-FI" dirty="0" err="1"/>
              <a:t>funding</a:t>
            </a:r>
            <a:endParaRPr lang="fi-FI" dirty="0">
              <a:cs typeface="Arial"/>
            </a:endParaRPr>
          </a:p>
          <a:p>
            <a:pPr marL="539115" lvl="1" indent="-196215"/>
            <a:r>
              <a:rPr lang="fi-FI" dirty="0" err="1"/>
              <a:t>Nutrient</a:t>
            </a:r>
            <a:r>
              <a:rPr lang="fi-FI" dirty="0"/>
              <a:t> </a:t>
            </a:r>
            <a:r>
              <a:rPr lang="fi-FI" dirty="0" err="1"/>
              <a:t>recycling</a:t>
            </a:r>
            <a:r>
              <a:rPr lang="fi-FI" dirty="0"/>
              <a:t> </a:t>
            </a:r>
            <a:r>
              <a:rPr lang="fi-FI" dirty="0" err="1"/>
              <a:t>support</a:t>
            </a:r>
            <a:endParaRPr lang="fi-FI" dirty="0">
              <a:cs typeface="Arial"/>
            </a:endParaRPr>
          </a:p>
          <a:p>
            <a:pPr marL="539115" lvl="1" indent="-196215"/>
            <a:r>
              <a:rPr lang="fi-FI" dirty="0"/>
              <a:t>CAP (</a:t>
            </a:r>
            <a:r>
              <a:rPr lang="fi-FI" dirty="0" err="1"/>
              <a:t>ecosystem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)</a:t>
            </a:r>
            <a:endParaRPr lang="fi-FI" dirty="0">
              <a:cs typeface="Arial"/>
            </a:endParaRPr>
          </a:p>
          <a:p>
            <a:pPr marL="539115" lvl="1" indent="-196215"/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support</a:t>
            </a:r>
            <a:endParaRPr lang="fi-FI" dirty="0">
              <a:cs typeface="Arial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BEF200-3614-28D4-0E39-D437A14D5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permitting</a:t>
            </a:r>
            <a:endParaRPr lang="fi-FI" dirty="0"/>
          </a:p>
          <a:p>
            <a:pPr lvl="1"/>
            <a:r>
              <a:rPr lang="fi-FI" dirty="0"/>
              <a:t>Esp. </a:t>
            </a:r>
            <a:r>
              <a:rPr lang="fi-FI" dirty="0" err="1"/>
              <a:t>permitting</a:t>
            </a:r>
            <a:r>
              <a:rPr lang="fi-FI" dirty="0"/>
              <a:t> of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processing</a:t>
            </a:r>
            <a:r>
              <a:rPr lang="fi-FI" dirty="0"/>
              <a:t> </a:t>
            </a:r>
            <a:r>
              <a:rPr lang="fi-FI" dirty="0" err="1"/>
              <a:t>facilities</a:t>
            </a:r>
            <a:r>
              <a:rPr lang="fi-FI" dirty="0"/>
              <a:t> and </a:t>
            </a:r>
            <a:r>
              <a:rPr lang="fi-FI" dirty="0" err="1"/>
              <a:t>requirements</a:t>
            </a:r>
            <a:r>
              <a:rPr lang="fi-FI" dirty="0"/>
              <a:t> for </a:t>
            </a:r>
            <a:r>
              <a:rPr lang="fi-FI" dirty="0" err="1"/>
              <a:t>ensuring</a:t>
            </a:r>
            <a:r>
              <a:rPr lang="fi-FI" dirty="0"/>
              <a:t>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of </a:t>
            </a:r>
            <a:r>
              <a:rPr lang="fi-FI" dirty="0" err="1"/>
              <a:t>end</a:t>
            </a:r>
            <a:r>
              <a:rPr lang="fi-FI" dirty="0"/>
              <a:t>-products</a:t>
            </a:r>
          </a:p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control</a:t>
            </a:r>
            <a:endParaRPr lang="fi-FI" dirty="0"/>
          </a:p>
          <a:p>
            <a:pPr lvl="1"/>
            <a:r>
              <a:rPr lang="fi-FI" dirty="0" err="1"/>
              <a:t>End</a:t>
            </a:r>
            <a:r>
              <a:rPr lang="fi-FI" dirty="0"/>
              <a:t>-of-</a:t>
            </a:r>
            <a:r>
              <a:rPr lang="fi-FI" dirty="0" err="1"/>
              <a:t>waste</a:t>
            </a:r>
            <a:r>
              <a:rPr lang="fi-FI" dirty="0"/>
              <a:t> </a:t>
            </a:r>
            <a:r>
              <a:rPr lang="fi-FI" dirty="0" err="1"/>
              <a:t>criteria</a:t>
            </a:r>
            <a:endParaRPr lang="fi-FI" dirty="0"/>
          </a:p>
          <a:p>
            <a:pPr lvl="1"/>
            <a:r>
              <a:rPr lang="fi-FI" dirty="0" err="1"/>
              <a:t>Fertilizing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</a:t>
            </a:r>
            <a:r>
              <a:rPr lang="fi-FI" dirty="0" err="1"/>
              <a:t>regulation</a:t>
            </a:r>
            <a:endParaRPr lang="fi-FI" dirty="0"/>
          </a:p>
          <a:p>
            <a:pPr lvl="1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systems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9696A3-E1BF-6F32-CFDF-3A025CCC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1124-CB58-4CBA-9777-F24FB5253394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0915C6-E24A-1490-F9BC-6D376531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03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A12FD-E67C-7B0C-9BDC-3159A6C7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Project </a:t>
            </a:r>
            <a:r>
              <a:rPr lang="fi-FI" dirty="0" err="1"/>
              <a:t>information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44D87-0752-7733-9B53-29226F77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Coordinator</a:t>
            </a:r>
            <a:r>
              <a:rPr lang="fi-FI" dirty="0"/>
              <a:t>: Natural Resources Institute </a:t>
            </a:r>
            <a:r>
              <a:rPr lang="fi-FI"/>
              <a:t>Finland Luke</a:t>
            </a:r>
            <a:endParaRPr lang="fi-FI" dirty="0"/>
          </a:p>
          <a:p>
            <a:pPr lvl="1"/>
            <a:r>
              <a:rPr lang="fi-FI" dirty="0" err="1"/>
              <a:t>Partner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Environment Institute Syke</a:t>
            </a:r>
          </a:p>
          <a:p>
            <a:r>
              <a:rPr lang="fi-FI" dirty="0" err="1"/>
              <a:t>Duration</a:t>
            </a:r>
            <a:r>
              <a:rPr lang="fi-FI" dirty="0"/>
              <a:t>: 1.9.2025-30.6.2026</a:t>
            </a:r>
          </a:p>
          <a:p>
            <a:r>
              <a:rPr lang="fi-FI" dirty="0" err="1"/>
              <a:t>Steering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: </a:t>
            </a:r>
            <a:r>
              <a:rPr lang="fi-FI" dirty="0" err="1"/>
              <a:t>participants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Environment (</a:t>
            </a:r>
            <a:r>
              <a:rPr lang="fi-FI" dirty="0" err="1"/>
              <a:t>chair</a:t>
            </a:r>
            <a:r>
              <a:rPr lang="fi-FI" dirty="0"/>
              <a:t>) and </a:t>
            </a: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Agriculture</a:t>
            </a:r>
            <a:r>
              <a:rPr lang="fi-FI" dirty="0"/>
              <a:t> and </a:t>
            </a:r>
            <a:r>
              <a:rPr lang="fi-FI" dirty="0" err="1"/>
              <a:t>Forestry</a:t>
            </a:r>
            <a:endParaRPr lang="fi-FI" dirty="0"/>
          </a:p>
          <a:p>
            <a:r>
              <a:rPr lang="fi-FI" dirty="0" err="1"/>
              <a:t>Funding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VN Tutkiva (</a:t>
            </a:r>
            <a:r>
              <a:rPr lang="en-US" dirty="0"/>
              <a:t>Research activities supporting the Government's decision-making)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80DE6D-549C-E597-FB54-896AD14E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1124-CB58-4CBA-9777-F24FB5253394}" type="datetime3">
              <a:rPr lang="en-US" smtClean="0"/>
              <a:t>6 June 2025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DA786A-8D9E-137A-7921-0B47A254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4159520"/>
      </p:ext>
    </p:extLst>
  </p:cSld>
  <p:clrMapOvr>
    <a:masterClrMapping/>
  </p:clrMapOvr>
</p:sld>
</file>

<file path=ppt/theme/theme1.xml><?xml version="1.0" encoding="utf-8"?>
<a:theme xmlns:a="http://schemas.openxmlformats.org/drawingml/2006/main" name="TEAS_FI-teema">
  <a:themeElements>
    <a:clrScheme name="VNK_kuviovarit_laadullinen_40%">
      <a:dk1>
        <a:srgbClr val="000000"/>
      </a:dk1>
      <a:lt1>
        <a:srgbClr val="FFFFFF"/>
      </a:lt1>
      <a:dk2>
        <a:srgbClr val="365ABD"/>
      </a:dk2>
      <a:lt2>
        <a:srgbClr val="887E99"/>
      </a:lt2>
      <a:accent1>
        <a:srgbClr val="002F6C"/>
      </a:accent1>
      <a:accent2>
        <a:srgbClr val="8EBEFF"/>
      </a:accent2>
      <a:accent3>
        <a:srgbClr val="365ABD"/>
      </a:accent3>
      <a:accent4>
        <a:srgbClr val="7AC699"/>
      </a:accent4>
      <a:accent5>
        <a:srgbClr val="007070"/>
      </a:accent5>
      <a:accent6>
        <a:srgbClr val="66C9C4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N TEAS_pohja_EN_2021_005.pptx" id="{D71BA3E8-B0D6-40A0-84F1-A2E5D3B10230}" vid="{D11F8C78-C810-4586-8559-FEBCDD704D2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0024E4818B74891E67BBE2482EDBC" ma:contentTypeVersion="3" ma:contentTypeDescription="Create a new document." ma:contentTypeScope="" ma:versionID="724abe96f05fb5e823f6226187529a71">
  <xsd:schema xmlns:xsd="http://www.w3.org/2001/XMLSchema" xmlns:xs="http://www.w3.org/2001/XMLSchema" xmlns:p="http://schemas.microsoft.com/office/2006/metadata/properties" xmlns:ns2="9cb35c93-c03d-4421-b4ba-f9cbe5ce027f" targetNamespace="http://schemas.microsoft.com/office/2006/metadata/properties" ma:root="true" ma:fieldsID="f448b72e1f3865f64eecae85fb0c2157" ns2:_="">
    <xsd:import namespace="9cb35c93-c03d-4421-b4ba-f9cbe5ce02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35c93-c03d-4421-b4ba-f9cbe5ce0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D1426-52FC-4260-A633-E7C326125152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cb35c93-c03d-4421-b4ba-f9cbe5ce027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C09E36-7B5B-4BEE-BFA9-EA656A482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35c93-c03d-4421-b4ba-f9cbe5ce0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BA3AD5-F40D-4464-8FEA-6CB860145D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VNTEAS_pohja_EN_2021</Template>
  <TotalTime>166</TotalTime>
  <Words>362</Words>
  <Application>Microsoft Office PowerPoint</Application>
  <PresentationFormat>On-screen Show (16:9)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myriad-pro</vt:lpstr>
      <vt:lpstr>TEAS_FI-teema</vt:lpstr>
      <vt:lpstr>Policy instruments to promote nutrient recycling</vt:lpstr>
      <vt:lpstr>Reasons for promoting nutrient recycling in Finland</vt:lpstr>
      <vt:lpstr>Status of nutrient recycling in Finland</vt:lpstr>
      <vt:lpstr>Previous study into policy measures to promote nutrient recycling in 2018</vt:lpstr>
      <vt:lpstr>Measures identified in 2018</vt:lpstr>
      <vt:lpstr>Measures currently available (green circles)</vt:lpstr>
      <vt:lpstr>New project starting to study  what still could and should be done</vt:lpstr>
      <vt:lpstr>Policy measures to be studied (at least)</vt:lpstr>
      <vt:lpstr>Project information</vt:lpstr>
      <vt:lpstr>Thank you!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Alatarvas Risto (VNK)</dc:creator>
  <cp:lastModifiedBy>Kauppinen Elsi (ELY)</cp:lastModifiedBy>
  <cp:revision>22</cp:revision>
  <dcterms:created xsi:type="dcterms:W3CDTF">2021-01-25T10:23:57Z</dcterms:created>
  <dcterms:modified xsi:type="dcterms:W3CDTF">2025-06-06T12:58:40Z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0x0101004710024E4818B74891E67BBE2482EDBC</vt:lpwstr>
  </property>
</Properties>
</file>