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 id="2147483651" r:id="rId2"/>
    <p:sldMasterId id="2147483669" r:id="rId3"/>
  </p:sldMasterIdLst>
  <p:sldIdLst>
    <p:sldId id="259" r:id="rId4"/>
    <p:sldId id="257" r:id="rId5"/>
    <p:sldId id="256" r:id="rId6"/>
    <p:sldId id="258" r:id="rId7"/>
    <p:sldId id="260" r:id="rId8"/>
    <p:sldId id="262" r:id="rId9"/>
    <p:sldId id="261" r:id="rId10"/>
    <p:sldId id="263" r:id="rId11"/>
    <p:sldId id="264" r:id="rId12"/>
    <p:sldId id="265" r:id="rId13"/>
    <p:sldId id="267" r:id="rId14"/>
    <p:sldId id="269" r:id="rId15"/>
    <p:sldId id="270" r:id="rId16"/>
    <p:sldId id="266" r:id="rId17"/>
    <p:sldId id="271" r:id="rId18"/>
    <p:sldId id="268" r:id="rId19"/>
    <p:sldId id="272" r:id="rId20"/>
    <p:sldId id="273" r:id="rId21"/>
  </p:sldIdLst>
  <p:sldSz cx="12192000" cy="6858000"/>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4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6738C0-3C5F-44B4-A88A-8185375D7723}" v="2" dt="2024-02-26T09:14:53.7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10" autoAdjust="0"/>
    <p:restoredTop sz="88837" autoAdjust="0"/>
  </p:normalViewPr>
  <p:slideViewPr>
    <p:cSldViewPr snapToGrid="0" snapToObjects="1" showGuides="1">
      <p:cViewPr varScale="1">
        <p:scale>
          <a:sx n="101" d="100"/>
          <a:sy n="101" d="100"/>
        </p:scale>
        <p:origin x="1440" y="108"/>
      </p:cViewPr>
      <p:guideLst>
        <p:guide orient="horz" pos="3645"/>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uppinen Elsi (ELY)" userId="72d7aa54-a428-4583-90f5-9b7e39e21f4c" providerId="ADAL" clId="{626738C0-3C5F-44B4-A88A-8185375D7723}"/>
    <pc:docChg chg="undo custSel addSld delSld modSld">
      <pc:chgData name="Kauppinen Elsi (ELY)" userId="72d7aa54-a428-4583-90f5-9b7e39e21f4c" providerId="ADAL" clId="{626738C0-3C5F-44B4-A88A-8185375D7723}" dt="2024-02-26T09:30:02.051" v="1913" actId="207"/>
      <pc:docMkLst>
        <pc:docMk/>
      </pc:docMkLst>
      <pc:sldChg chg="modSp mod">
        <pc:chgData name="Kauppinen Elsi (ELY)" userId="72d7aa54-a428-4583-90f5-9b7e39e21f4c" providerId="ADAL" clId="{626738C0-3C5F-44B4-A88A-8185375D7723}" dt="2024-02-26T08:59:39.936" v="444" actId="13926"/>
        <pc:sldMkLst>
          <pc:docMk/>
          <pc:sldMk cId="0" sldId="258"/>
        </pc:sldMkLst>
        <pc:spChg chg="mod">
          <ac:chgData name="Kauppinen Elsi (ELY)" userId="72d7aa54-a428-4583-90f5-9b7e39e21f4c" providerId="ADAL" clId="{626738C0-3C5F-44B4-A88A-8185375D7723}" dt="2024-02-26T08:59:39.936" v="444" actId="13926"/>
          <ac:spMkLst>
            <pc:docMk/>
            <pc:sldMk cId="0" sldId="258"/>
            <ac:spMk id="7" creationId="{84618613-919A-40AB-B6F8-24129D126791}"/>
          </ac:spMkLst>
        </pc:spChg>
      </pc:sldChg>
      <pc:sldChg chg="modSp mod">
        <pc:chgData name="Kauppinen Elsi (ELY)" userId="72d7aa54-a428-4583-90f5-9b7e39e21f4c" providerId="ADAL" clId="{626738C0-3C5F-44B4-A88A-8185375D7723}" dt="2024-02-26T09:25:44.119" v="1686" actId="20577"/>
        <pc:sldMkLst>
          <pc:docMk/>
          <pc:sldMk cId="3580373575" sldId="262"/>
        </pc:sldMkLst>
        <pc:spChg chg="mod">
          <ac:chgData name="Kauppinen Elsi (ELY)" userId="72d7aa54-a428-4583-90f5-9b7e39e21f4c" providerId="ADAL" clId="{626738C0-3C5F-44B4-A88A-8185375D7723}" dt="2024-02-26T09:25:44.119" v="1686" actId="20577"/>
          <ac:spMkLst>
            <pc:docMk/>
            <pc:sldMk cId="3580373575" sldId="262"/>
            <ac:spMk id="4" creationId="{C2D46E43-1E2B-485B-98C1-55CB30537D94}"/>
          </ac:spMkLst>
        </pc:spChg>
      </pc:sldChg>
      <pc:sldChg chg="modSp mod">
        <pc:chgData name="Kauppinen Elsi (ELY)" userId="72d7aa54-a428-4583-90f5-9b7e39e21f4c" providerId="ADAL" clId="{626738C0-3C5F-44B4-A88A-8185375D7723}" dt="2024-02-26T09:30:02.051" v="1913" actId="207"/>
        <pc:sldMkLst>
          <pc:docMk/>
          <pc:sldMk cId="2502711748" sldId="267"/>
        </pc:sldMkLst>
        <pc:spChg chg="mod">
          <ac:chgData name="Kauppinen Elsi (ELY)" userId="72d7aa54-a428-4583-90f5-9b7e39e21f4c" providerId="ADAL" clId="{626738C0-3C5F-44B4-A88A-8185375D7723}" dt="2024-02-26T09:30:02.051" v="1913" actId="207"/>
          <ac:spMkLst>
            <pc:docMk/>
            <pc:sldMk cId="2502711748" sldId="267"/>
            <ac:spMk id="4" creationId="{3EBF4B6F-629A-4FCD-9773-EA59D52EA93C}"/>
          </ac:spMkLst>
        </pc:spChg>
      </pc:sldChg>
      <pc:sldChg chg="modSp mod">
        <pc:chgData name="Kauppinen Elsi (ELY)" userId="72d7aa54-a428-4583-90f5-9b7e39e21f4c" providerId="ADAL" clId="{626738C0-3C5F-44B4-A88A-8185375D7723}" dt="2024-02-26T08:12:44.738" v="104" actId="20577"/>
        <pc:sldMkLst>
          <pc:docMk/>
          <pc:sldMk cId="186942924" sldId="270"/>
        </pc:sldMkLst>
        <pc:spChg chg="mod">
          <ac:chgData name="Kauppinen Elsi (ELY)" userId="72d7aa54-a428-4583-90f5-9b7e39e21f4c" providerId="ADAL" clId="{626738C0-3C5F-44B4-A88A-8185375D7723}" dt="2024-02-26T08:12:44.738" v="104" actId="20577"/>
          <ac:spMkLst>
            <pc:docMk/>
            <pc:sldMk cId="186942924" sldId="270"/>
            <ac:spMk id="7" creationId="{3F342A80-818E-45E5-9E6F-6EDFA2410BD1}"/>
          </ac:spMkLst>
        </pc:spChg>
      </pc:sldChg>
      <pc:sldChg chg="modSp mod">
        <pc:chgData name="Kauppinen Elsi (ELY)" userId="72d7aa54-a428-4583-90f5-9b7e39e21f4c" providerId="ADAL" clId="{626738C0-3C5F-44B4-A88A-8185375D7723}" dt="2024-02-26T08:14:06.605" v="340" actId="20577"/>
        <pc:sldMkLst>
          <pc:docMk/>
          <pc:sldMk cId="891287582" sldId="271"/>
        </pc:sldMkLst>
        <pc:spChg chg="mod">
          <ac:chgData name="Kauppinen Elsi (ELY)" userId="72d7aa54-a428-4583-90f5-9b7e39e21f4c" providerId="ADAL" clId="{626738C0-3C5F-44B4-A88A-8185375D7723}" dt="2024-02-26T08:14:06.605" v="340" actId="20577"/>
          <ac:spMkLst>
            <pc:docMk/>
            <pc:sldMk cId="891287582" sldId="271"/>
            <ac:spMk id="4" creationId="{197AD25F-0795-435A-AB9C-D065E8EC442D}"/>
          </ac:spMkLst>
        </pc:spChg>
      </pc:sldChg>
      <pc:sldChg chg="new del">
        <pc:chgData name="Kauppinen Elsi (ELY)" userId="72d7aa54-a428-4583-90f5-9b7e39e21f4c" providerId="ADAL" clId="{626738C0-3C5F-44B4-A88A-8185375D7723}" dt="2024-02-26T08:11:41.969" v="1" actId="47"/>
        <pc:sldMkLst>
          <pc:docMk/>
          <pc:sldMk cId="1161470061" sldId="273"/>
        </pc:sldMkLst>
      </pc:sldChg>
      <pc:sldChg chg="addSp delSp modSp add mod modClrScheme chgLayout">
        <pc:chgData name="Kauppinen Elsi (ELY)" userId="72d7aa54-a428-4583-90f5-9b7e39e21f4c" providerId="ADAL" clId="{626738C0-3C5F-44B4-A88A-8185375D7723}" dt="2024-02-26T09:18:15.282" v="1240" actId="313"/>
        <pc:sldMkLst>
          <pc:docMk/>
          <pc:sldMk cId="3136868824" sldId="273"/>
        </pc:sldMkLst>
        <pc:spChg chg="add mod ord">
          <ac:chgData name="Kauppinen Elsi (ELY)" userId="72d7aa54-a428-4583-90f5-9b7e39e21f4c" providerId="ADAL" clId="{626738C0-3C5F-44B4-A88A-8185375D7723}" dt="2024-02-26T09:00:26.225" v="451" actId="700"/>
          <ac:spMkLst>
            <pc:docMk/>
            <pc:sldMk cId="3136868824" sldId="273"/>
            <ac:spMk id="2" creationId="{93F06AAB-FD40-5488-EC2A-71D36F7673A1}"/>
          </ac:spMkLst>
        </pc:spChg>
        <pc:spChg chg="mod ord">
          <ac:chgData name="Kauppinen Elsi (ELY)" userId="72d7aa54-a428-4583-90f5-9b7e39e21f4c" providerId="ADAL" clId="{626738C0-3C5F-44B4-A88A-8185375D7723}" dt="2024-02-26T09:06:15.075" v="940" actId="13926"/>
          <ac:spMkLst>
            <pc:docMk/>
            <pc:sldMk cId="3136868824" sldId="273"/>
            <ac:spMk id="3" creationId="{79683FF8-14A5-47DC-9A61-34EAFADE7855}"/>
          </ac:spMkLst>
        </pc:spChg>
        <pc:spChg chg="mod ord">
          <ac:chgData name="Kauppinen Elsi (ELY)" userId="72d7aa54-a428-4583-90f5-9b7e39e21f4c" providerId="ADAL" clId="{626738C0-3C5F-44B4-A88A-8185375D7723}" dt="2024-02-26T09:18:15.282" v="1240" actId="313"/>
          <ac:spMkLst>
            <pc:docMk/>
            <pc:sldMk cId="3136868824" sldId="273"/>
            <ac:spMk id="4" creationId="{AAB2E35B-B23E-4033-B61D-2A5A33511786}"/>
          </ac:spMkLst>
        </pc:spChg>
        <pc:spChg chg="mod ord">
          <ac:chgData name="Kauppinen Elsi (ELY)" userId="72d7aa54-a428-4583-90f5-9b7e39e21f4c" providerId="ADAL" clId="{626738C0-3C5F-44B4-A88A-8185375D7723}" dt="2024-02-26T09:06:58.753" v="994" actId="13926"/>
          <ac:spMkLst>
            <pc:docMk/>
            <pc:sldMk cId="3136868824" sldId="273"/>
            <ac:spMk id="5" creationId="{7693B244-89F4-423E-9CAB-4E701ADCE752}"/>
          </ac:spMkLst>
        </pc:spChg>
        <pc:spChg chg="add del mod">
          <ac:chgData name="Kauppinen Elsi (ELY)" userId="72d7aa54-a428-4583-90f5-9b7e39e21f4c" providerId="ADAL" clId="{626738C0-3C5F-44B4-A88A-8185375D7723}" dt="2024-02-26T09:09:10.223" v="998" actId="478"/>
          <ac:spMkLst>
            <pc:docMk/>
            <pc:sldMk cId="3136868824" sldId="273"/>
            <ac:spMk id="6" creationId="{D47D471C-14E2-BF1D-3622-FAEDB641F5FD}"/>
          </ac:spMkLst>
        </pc:spChg>
        <pc:spChg chg="add mod">
          <ac:chgData name="Kauppinen Elsi (ELY)" userId="72d7aa54-a428-4583-90f5-9b7e39e21f4c" providerId="ADAL" clId="{626738C0-3C5F-44B4-A88A-8185375D7723}" dt="2024-02-26T09:15:42.684" v="1239" actId="115"/>
          <ac:spMkLst>
            <pc:docMk/>
            <pc:sldMk cId="3136868824" sldId="273"/>
            <ac:spMk id="7" creationId="{12F0EA48-0F79-6B61-071B-47239964A53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3" name="Platshållare för innehåll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datum 3"/>
          <p:cNvSpPr>
            <a:spLocks noGrp="1"/>
          </p:cNvSpPr>
          <p:nvPr>
            <p:ph type="dt" sz="half" idx="10"/>
          </p:nvPr>
        </p:nvSpPr>
        <p:spPr/>
        <p:txBody>
          <a:bodyPr/>
          <a:lstStyle/>
          <a:p>
            <a:fld id="{85FE3C99-D648-E846-93AF-05500C37385E}" type="datetimeFigureOut">
              <a:rPr lang="sv-SE" smtClean="0"/>
              <a:pPr/>
              <a:t>2024-02-26</a:t>
            </a:fld>
            <a:endParaRPr lang="sv-SE"/>
          </a:p>
        </p:txBody>
      </p:sp>
      <p:sp>
        <p:nvSpPr>
          <p:cNvPr id="6" name="Platshållare för bildnummer 5"/>
          <p:cNvSpPr>
            <a:spLocks noGrp="1"/>
          </p:cNvSpPr>
          <p:nvPr>
            <p:ph type="sldNum" sz="quarter" idx="12"/>
          </p:nvPr>
        </p:nvSpPr>
        <p:spPr/>
        <p:txBody>
          <a:bodyPr/>
          <a:lstStyle/>
          <a:p>
            <a:fld id="{A75FA628-5CBD-9C42-A9F5-85DBF2FE5CA3}"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dirty="0"/>
              <a:t>Klicka här för att ändra format på bakgrundstexten</a:t>
            </a:r>
          </a:p>
        </p:txBody>
      </p:sp>
      <p:sp>
        <p:nvSpPr>
          <p:cNvPr id="8" name="Platshållare för innehåll 7"/>
          <p:cNvSpPr>
            <a:spLocks noGrp="1"/>
          </p:cNvSpPr>
          <p:nvPr>
            <p:ph sz="quarter" idx="13"/>
          </p:nvPr>
        </p:nvSpPr>
        <p:spPr>
          <a:xfrm>
            <a:off x="480010" y="360012"/>
            <a:ext cx="6131983" cy="371475"/>
          </a:xfrm>
        </p:spPr>
        <p:txBody>
          <a:bodyPr/>
          <a:lstStyle>
            <a:lvl1pPr marL="0" indent="0">
              <a:buFontTx/>
              <a:buNone/>
              <a:defRPr sz="1600" b="0" i="0" baseline="0">
                <a:solidFill>
                  <a:schemeClr val="tx2"/>
                </a:solidFill>
              </a:defRPr>
            </a:lvl1pPr>
            <a:lvl2pPr marL="457200" indent="0">
              <a:buFontTx/>
              <a:buNone/>
              <a:defRPr sz="1600" b="0" i="0" baseline="0"/>
            </a:lvl2pPr>
            <a:lvl3pPr marL="914400" indent="0">
              <a:buFontTx/>
              <a:buNone/>
              <a:defRPr sz="1600" b="0" i="0" baseline="0"/>
            </a:lvl3pPr>
            <a:lvl4pPr marL="1371600" indent="0">
              <a:buFontTx/>
              <a:buNone/>
              <a:defRPr sz="1600" b="0" i="0" baseline="0"/>
            </a:lvl4pPr>
            <a:lvl5pPr marL="1828800" indent="0">
              <a:buFontTx/>
              <a:buNone/>
              <a:defRPr sz="1600" b="0" i="0" baseline="0"/>
            </a:lvl5pPr>
          </a:lstStyle>
          <a:p>
            <a:pPr lvl="0"/>
            <a:r>
              <a:rPr lang="sv-SE" dirty="0"/>
              <a:t>Klicka här för att ändra format på bakgrundstexten</a:t>
            </a:r>
          </a:p>
        </p:txBody>
      </p:sp>
      <p:sp>
        <p:nvSpPr>
          <p:cNvPr id="11" name="Rubrik 10"/>
          <p:cNvSpPr>
            <a:spLocks noGrp="1"/>
          </p:cNvSpPr>
          <p:nvPr>
            <p:ph type="title"/>
          </p:nvPr>
        </p:nvSpPr>
        <p:spPr>
          <a:xfrm>
            <a:off x="862508" y="1392581"/>
            <a:ext cx="10972800" cy="519902"/>
          </a:xfrm>
        </p:spPr>
        <p:txBody>
          <a:bodyPr/>
          <a:lstStyle>
            <a:lvl1pPr>
              <a:defRPr sz="2400">
                <a:solidFill>
                  <a:schemeClr val="tx2"/>
                </a:solidFill>
              </a:defRPr>
            </a:lvl1pPr>
          </a:lstStyle>
          <a:p>
            <a:r>
              <a:rPr lang="sv-SE" dirty="0"/>
              <a:t>Klicka här för att ändra format</a:t>
            </a:r>
          </a:p>
        </p:txBody>
      </p:sp>
      <p:cxnSp>
        <p:nvCxnSpPr>
          <p:cNvPr id="5" name="Rak 4"/>
          <p:cNvCxnSpPr/>
          <p:nvPr userDrawn="1"/>
        </p:nvCxnSpPr>
        <p:spPr>
          <a:xfrm>
            <a:off x="548195" y="731476"/>
            <a:ext cx="7964328" cy="1588"/>
          </a:xfrm>
          <a:prstGeom prst="line">
            <a:avLst/>
          </a:prstGeom>
          <a:ln w="6350" cap="flat" cmpd="sng" algn="ctr">
            <a:solidFill>
              <a:schemeClr val="tx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2785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862512" y="1391508"/>
            <a:ext cx="10457645" cy="428056"/>
          </a:xfrm>
        </p:spPr>
        <p:txBody>
          <a:bodyPr/>
          <a:lstStyle>
            <a:lvl1pPr>
              <a:defRPr sz="2400">
                <a:solidFill>
                  <a:srgbClr val="004493"/>
                </a:solidFill>
              </a:defRPr>
            </a:lvl1pPr>
          </a:lstStyle>
          <a:p>
            <a:r>
              <a:rPr lang="sv-SE" dirty="0"/>
              <a:t>Klicka här för att ändra format</a:t>
            </a:r>
          </a:p>
        </p:txBody>
      </p:sp>
      <p:sp>
        <p:nvSpPr>
          <p:cNvPr id="3" name="Platshållare för innehåll 2"/>
          <p:cNvSpPr>
            <a:spLocks noGrp="1"/>
          </p:cNvSpPr>
          <p:nvPr>
            <p:ph sz="half" idx="1"/>
          </p:nvPr>
        </p:nvSpPr>
        <p:spPr>
          <a:xfrm>
            <a:off x="862508" y="1947612"/>
            <a:ext cx="5001600" cy="4525963"/>
          </a:xfrm>
        </p:spPr>
        <p:txBody>
          <a:bodyPr/>
          <a:lstStyle>
            <a:lvl1pPr>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a:t>Klicka här för att ändra format på</a:t>
            </a:r>
          </a:p>
        </p:txBody>
      </p:sp>
      <p:sp>
        <p:nvSpPr>
          <p:cNvPr id="4" name="Platshållare för innehåll 3"/>
          <p:cNvSpPr>
            <a:spLocks noGrp="1"/>
          </p:cNvSpPr>
          <p:nvPr>
            <p:ph sz="half" idx="2"/>
          </p:nvPr>
        </p:nvSpPr>
        <p:spPr>
          <a:xfrm>
            <a:off x="6318556" y="1947612"/>
            <a:ext cx="5001600" cy="4525963"/>
          </a:xfrm>
        </p:spPr>
        <p:txBody>
          <a:bodyPr/>
          <a:lstStyle>
            <a:lvl1pPr marL="342900" indent="-342900">
              <a:buFont typeface="Arial"/>
              <a:buChar char="•"/>
              <a:defRPr sz="1800" b="0" i="0"/>
            </a:lvl1pPr>
            <a:lvl2pPr marL="742950" indent="-285750">
              <a:buFont typeface="Arial"/>
              <a:buChar char="•"/>
              <a:defRPr sz="1600" b="0" i="0"/>
            </a:lvl2pPr>
            <a:lvl3pPr marL="1143000" indent="-228600">
              <a:buFont typeface="Arial"/>
              <a:buChar char="•"/>
              <a:defRPr sz="1600" b="0" i="0"/>
            </a:lvl3pPr>
            <a:lvl4pPr marL="1600200" indent="-228600">
              <a:buFont typeface="Arial"/>
              <a:buChar char="•"/>
              <a:defRPr sz="1600" b="0" i="0"/>
            </a:lvl4pPr>
            <a:lvl5pPr marL="2057400" indent="-228600">
              <a:buFont typeface="Arial"/>
              <a:buChar char="•"/>
              <a:defRPr sz="1600" b="0" i="0"/>
            </a:lvl5pPr>
            <a:lvl6pPr>
              <a:defRPr sz="1800"/>
            </a:lvl6pPr>
            <a:lvl7pPr>
              <a:defRPr sz="1800"/>
            </a:lvl7pPr>
            <a:lvl8pPr>
              <a:defRPr sz="1800"/>
            </a:lvl8pPr>
            <a:lvl9pPr>
              <a:defRPr sz="1800"/>
            </a:lvl9pPr>
          </a:lstStyle>
          <a:p>
            <a:pPr lvl="0"/>
            <a:r>
              <a:rPr lang="sv-SE" dirty="0"/>
              <a:t>Klicka här för att ändra format på bakgrundstexten</a:t>
            </a:r>
          </a:p>
        </p:txBody>
      </p:sp>
      <p:sp>
        <p:nvSpPr>
          <p:cNvPr id="8" name="Platshållare för innehåll 7"/>
          <p:cNvSpPr>
            <a:spLocks noGrp="1"/>
          </p:cNvSpPr>
          <p:nvPr>
            <p:ph sz="quarter" idx="13"/>
          </p:nvPr>
        </p:nvSpPr>
        <p:spPr>
          <a:xfrm>
            <a:off x="480010" y="360012"/>
            <a:ext cx="6131983" cy="371475"/>
          </a:xfrm>
        </p:spPr>
        <p:txBody>
          <a:bodyPr/>
          <a:lstStyle>
            <a:lvl1pPr marL="0" indent="0">
              <a:buFontTx/>
              <a:buNone/>
              <a:defRPr sz="1600" b="0" i="0" baseline="0">
                <a:solidFill>
                  <a:schemeClr val="tx2"/>
                </a:solidFill>
              </a:defRPr>
            </a:lvl1pPr>
            <a:lvl2pPr marL="457200" indent="0">
              <a:buFontTx/>
              <a:buNone/>
              <a:defRPr sz="1600" b="0" i="0" baseline="0"/>
            </a:lvl2pPr>
            <a:lvl3pPr marL="914400" indent="0">
              <a:buFontTx/>
              <a:buNone/>
              <a:defRPr sz="1600" b="0" i="0" baseline="0"/>
            </a:lvl3pPr>
            <a:lvl4pPr marL="1371600" indent="0">
              <a:buFontTx/>
              <a:buNone/>
              <a:defRPr sz="1600" b="0" i="0" baseline="0"/>
            </a:lvl4pPr>
            <a:lvl5pPr marL="1828800" indent="0">
              <a:buFontTx/>
              <a:buNone/>
              <a:defRPr sz="1600" b="0" i="0" baseline="0"/>
            </a:lvl5pPr>
          </a:lstStyle>
          <a:p>
            <a:pPr lvl="0"/>
            <a:r>
              <a:rPr lang="sv-SE" dirty="0"/>
              <a:t>Klicka här för att ändra format på bakgrundstexten</a:t>
            </a:r>
          </a:p>
        </p:txBody>
      </p:sp>
      <p:cxnSp>
        <p:nvCxnSpPr>
          <p:cNvPr id="6" name="Rak 5"/>
          <p:cNvCxnSpPr/>
          <p:nvPr userDrawn="1"/>
        </p:nvCxnSpPr>
        <p:spPr>
          <a:xfrm>
            <a:off x="548195" y="731476"/>
            <a:ext cx="7964328" cy="1588"/>
          </a:xfrm>
          <a:prstGeom prst="line">
            <a:avLst/>
          </a:prstGeom>
          <a:ln w="6350" cap="flat" cmpd="sng" algn="ctr">
            <a:solidFill>
              <a:schemeClr val="tx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7984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descr="A picture containing circle&#10;&#10;Description automatically generated">
            <a:extLst>
              <a:ext uri="{FF2B5EF4-FFF2-40B4-BE49-F238E27FC236}">
                <a16:creationId xmlns:a16="http://schemas.microsoft.com/office/drawing/2014/main" id="{C51F6887-A096-4017-A8BB-96C08230C2EE}"/>
              </a:ext>
            </a:extLst>
          </p:cNvPr>
          <p:cNvPicPr>
            <a:picLocks noChangeAspect="1"/>
          </p:cNvPicPr>
          <p:nvPr userDrawn="1"/>
        </p:nvPicPr>
        <p:blipFill rotWithShape="1">
          <a:blip r:embed="rId3"/>
          <a:srcRect l="15140" b="7051"/>
          <a:stretch/>
        </p:blipFill>
        <p:spPr>
          <a:xfrm rot="10800000">
            <a:off x="6095998" y="-10674"/>
            <a:ext cx="6107369" cy="2564531"/>
          </a:xfrm>
          <a:prstGeom prst="rect">
            <a:avLst/>
          </a:prstGeom>
        </p:spPr>
      </p:pic>
      <p:pic>
        <p:nvPicPr>
          <p:cNvPr id="15" name="Picture 14" descr="A picture containing ax&#10;&#10;Description automatically generated">
            <a:extLst>
              <a:ext uri="{FF2B5EF4-FFF2-40B4-BE49-F238E27FC236}">
                <a16:creationId xmlns:a16="http://schemas.microsoft.com/office/drawing/2014/main" id="{1D1E2D7F-E77E-41CA-97C5-1C559098509C}"/>
              </a:ext>
            </a:extLst>
          </p:cNvPr>
          <p:cNvPicPr>
            <a:picLocks noChangeAspect="1"/>
          </p:cNvPicPr>
          <p:nvPr userDrawn="1"/>
        </p:nvPicPr>
        <p:blipFill rotWithShape="1">
          <a:blip r:embed="rId4"/>
          <a:srcRect t="15740" r="23368"/>
          <a:stretch/>
        </p:blipFill>
        <p:spPr>
          <a:xfrm rot="10800000">
            <a:off x="-1" y="4682388"/>
            <a:ext cx="5649685" cy="2175612"/>
          </a:xfrm>
          <a:prstGeom prst="rect">
            <a:avLst/>
          </a:prstGeom>
        </p:spPr>
      </p:pic>
      <p:sp>
        <p:nvSpPr>
          <p:cNvPr id="2" name="Platshållare för rubrik 1"/>
          <p:cNvSpPr>
            <a:spLocks noGrp="1"/>
          </p:cNvSpPr>
          <p:nvPr>
            <p:ph type="title"/>
          </p:nvPr>
        </p:nvSpPr>
        <p:spPr>
          <a:xfrm>
            <a:off x="4669623" y="3391539"/>
            <a:ext cx="6912783" cy="11430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4669623" y="4695481"/>
            <a:ext cx="6912783" cy="1430682"/>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4673600" y="6356361"/>
            <a:ext cx="2844800" cy="365125"/>
          </a:xfrm>
          <a:prstGeom prst="rect">
            <a:avLst/>
          </a:prstGeom>
        </p:spPr>
        <p:txBody>
          <a:bodyPr vert="horz" lIns="91440" tIns="45720" rIns="91440" bIns="45720" rtlCol="0" anchor="ctr"/>
          <a:lstStyle>
            <a:lvl1pPr algn="l">
              <a:defRPr sz="1200">
                <a:solidFill>
                  <a:schemeClr val="tx1">
                    <a:tint val="75000"/>
                  </a:schemeClr>
                </a:solidFill>
                <a:latin typeface="Trebuchet MS"/>
              </a:defRPr>
            </a:lvl1pPr>
          </a:lstStyle>
          <a:p>
            <a:fld id="{85FE3C99-D648-E846-93AF-05500C37385E}" type="datetimeFigureOut">
              <a:rPr lang="sv-SE" smtClean="0"/>
              <a:pPr/>
              <a:t>2024-02-26</a:t>
            </a:fld>
            <a:r>
              <a:rPr lang="sv-SE" dirty="0"/>
              <a:t> </a:t>
            </a:r>
          </a:p>
        </p:txBody>
      </p:sp>
      <p:sp>
        <p:nvSpPr>
          <p:cNvPr id="6" name="Platshållare för bildnummer 5"/>
          <p:cNvSpPr>
            <a:spLocks noGrp="1"/>
          </p:cNvSpPr>
          <p:nvPr>
            <p:ph type="sldNum" sz="quarter" idx="4"/>
          </p:nvPr>
        </p:nvSpPr>
        <p:spPr>
          <a:xfrm>
            <a:off x="8737600" y="6356361"/>
            <a:ext cx="2844800" cy="365125"/>
          </a:xfrm>
          <a:prstGeom prst="rect">
            <a:avLst/>
          </a:prstGeom>
        </p:spPr>
        <p:txBody>
          <a:bodyPr vert="horz" lIns="91440" tIns="45720" rIns="91440" bIns="45720" rtlCol="0" anchor="ctr"/>
          <a:lstStyle>
            <a:lvl1pPr algn="r">
              <a:defRPr sz="1200">
                <a:solidFill>
                  <a:schemeClr val="tx1">
                    <a:tint val="75000"/>
                  </a:schemeClr>
                </a:solidFill>
                <a:latin typeface="Trebuchet MS"/>
              </a:defRPr>
            </a:lvl1pPr>
          </a:lstStyle>
          <a:p>
            <a:fld id="{A75FA628-5CBD-9C42-A9F5-85DBF2FE5CA3}" type="slidenum">
              <a:rPr lang="sv-SE" smtClean="0"/>
              <a:pPr/>
              <a:t>‹#›</a:t>
            </a:fld>
            <a:endParaRPr lang="sv-SE" dirty="0"/>
          </a:p>
        </p:txBody>
      </p:sp>
      <p:cxnSp>
        <p:nvCxnSpPr>
          <p:cNvPr id="8" name="Rak 7"/>
          <p:cNvCxnSpPr>
            <a:cxnSpLocks/>
          </p:cNvCxnSpPr>
          <p:nvPr userDrawn="1"/>
        </p:nvCxnSpPr>
        <p:spPr>
          <a:xfrm>
            <a:off x="4669623" y="3285697"/>
            <a:ext cx="6912783" cy="0"/>
          </a:xfrm>
          <a:prstGeom prst="line">
            <a:avLst/>
          </a:prstGeom>
          <a:ln w="6350" cap="flat" cmpd="sng" algn="ctr">
            <a:solidFill>
              <a:schemeClr val="tx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1" name="Picture 10" descr="Logo, icon&#10;&#10;Description automatically generated">
            <a:extLst>
              <a:ext uri="{FF2B5EF4-FFF2-40B4-BE49-F238E27FC236}">
                <a16:creationId xmlns:a16="http://schemas.microsoft.com/office/drawing/2014/main" id="{76DBE351-C1AE-47BD-B961-EF4F9B22C241}"/>
              </a:ext>
            </a:extLst>
          </p:cNvPr>
          <p:cNvPicPr>
            <a:picLocks noChangeAspect="1"/>
          </p:cNvPicPr>
          <p:nvPr userDrawn="1"/>
        </p:nvPicPr>
        <p:blipFill>
          <a:blip r:embed="rId5"/>
          <a:stretch>
            <a:fillRect/>
          </a:stretch>
        </p:blipFill>
        <p:spPr>
          <a:xfrm>
            <a:off x="893609" y="808538"/>
            <a:ext cx="6296839" cy="2467902"/>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Lst>
  <p:txStyles>
    <p:titleStyle>
      <a:lvl1pPr algn="l" defTabSz="457200" rtl="0" eaLnBrk="1" latinLnBrk="0" hangingPunct="1">
        <a:spcBef>
          <a:spcPct val="0"/>
        </a:spcBef>
        <a:buNone/>
        <a:defRPr sz="2400" b="1" i="0" kern="1200">
          <a:solidFill>
            <a:schemeClr val="tx1"/>
          </a:solidFill>
          <a:latin typeface="Trebuchet MS"/>
          <a:ea typeface="+mj-ea"/>
          <a:cs typeface="+mj-cs"/>
        </a:defRPr>
      </a:lvl1pPr>
    </p:titleStyle>
    <p:bodyStyle>
      <a:lvl1pPr marL="342900" indent="-342900" algn="l" defTabSz="457200" rtl="0" eaLnBrk="1" latinLnBrk="0" hangingPunct="1">
        <a:spcBef>
          <a:spcPct val="20000"/>
        </a:spcBef>
        <a:buFontTx/>
        <a:buNone/>
        <a:defRPr sz="1600" kern="1200">
          <a:solidFill>
            <a:schemeClr val="tx1"/>
          </a:solidFill>
          <a:latin typeface="Trebuchet M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rebuchet M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rebuchet M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rebuchet M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rebuchet M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62508" y="1426673"/>
            <a:ext cx="10972800" cy="428056"/>
          </a:xfrm>
          <a:prstGeom prst="rect">
            <a:avLst/>
          </a:prstGeom>
        </p:spPr>
        <p:txBody>
          <a:bodyPr vert="horz" lIns="91440" tIns="45720" rIns="91440" bIns="4572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62508" y="1946576"/>
            <a:ext cx="9528869" cy="4139347"/>
          </a:xfrm>
          <a:prstGeom prst="rect">
            <a:avLst/>
          </a:prstGeom>
        </p:spPr>
        <p:txBody>
          <a:bodyPr vert="horz" lIns="91440" tIns="45720" rIns="91440" bIns="45720" rtlCol="0">
            <a:noAutofit/>
          </a:bodyPr>
          <a:lstStyle/>
          <a:p>
            <a:pPr lvl="0"/>
            <a:r>
              <a:rPr lang="sv-SE" dirty="0"/>
              <a:t>Klicka här för att ändra format på bakgrundstexten</a:t>
            </a:r>
          </a:p>
        </p:txBody>
      </p:sp>
      <p:pic>
        <p:nvPicPr>
          <p:cNvPr id="7" name="Bildobjekt 6" descr="EUSBSR_graphic_blue.png"/>
          <p:cNvPicPr>
            <a:picLocks noChangeAspect="1"/>
          </p:cNvPicPr>
          <p:nvPr/>
        </p:nvPicPr>
        <p:blipFill>
          <a:blip r:embed="rId4">
            <a:alphaModFix amt="50000"/>
          </a:blip>
          <a:srcRect t="8645" r="23676"/>
          <a:stretch>
            <a:fillRect/>
          </a:stretch>
        </p:blipFill>
        <p:spPr>
          <a:xfrm>
            <a:off x="8953877" y="-10671"/>
            <a:ext cx="3252355" cy="1127761"/>
          </a:xfrm>
          <a:prstGeom prst="rect">
            <a:avLst/>
          </a:prstGeom>
        </p:spPr>
      </p:pic>
      <p:pic>
        <p:nvPicPr>
          <p:cNvPr id="8" name="Bildobjekt 7" descr="EUSBSR_graphic_green.png"/>
          <p:cNvPicPr>
            <a:picLocks noChangeAspect="1"/>
          </p:cNvPicPr>
          <p:nvPr/>
        </p:nvPicPr>
        <p:blipFill>
          <a:blip r:embed="rId5">
            <a:alphaModFix amt="50000"/>
          </a:blip>
          <a:srcRect b="9509"/>
          <a:stretch>
            <a:fillRect/>
          </a:stretch>
        </p:blipFill>
        <p:spPr>
          <a:xfrm>
            <a:off x="609603" y="5751596"/>
            <a:ext cx="4645308" cy="1117089"/>
          </a:xfrm>
          <a:prstGeom prst="rect">
            <a:avLst/>
          </a:prstGeom>
        </p:spPr>
      </p:pic>
    </p:spTree>
    <p:extLst>
      <p:ext uri="{BB962C8B-B14F-4D97-AF65-F5344CB8AC3E}">
        <p14:creationId xmlns:p14="http://schemas.microsoft.com/office/powerpoint/2010/main" val="1596169770"/>
      </p:ext>
    </p:extLst>
  </p:cSld>
  <p:clrMap bg1="lt1" tx1="dk1" bg2="lt2" tx2="dk2" accent1="accent1" accent2="accent2" accent3="accent3" accent4="accent4" accent5="accent5" accent6="accent6" hlink="hlink" folHlink="folHlink"/>
  <p:sldLayoutIdLst>
    <p:sldLayoutId id="2147483653" r:id="rId1"/>
    <p:sldLayoutId id="2147483655" r:id="rId2"/>
  </p:sldLayoutIdLst>
  <p:txStyles>
    <p:titleStyle>
      <a:lvl1pPr algn="l" defTabSz="457200" rtl="0" eaLnBrk="1" latinLnBrk="0" hangingPunct="1">
        <a:spcBef>
          <a:spcPct val="0"/>
        </a:spcBef>
        <a:buNone/>
        <a:defRPr sz="2000" b="1" i="0" kern="1200">
          <a:solidFill>
            <a:schemeClr val="tx1"/>
          </a:solidFill>
          <a:latin typeface="Trebuchet MS"/>
          <a:ea typeface="+mj-ea"/>
          <a:cs typeface="+mj-cs"/>
        </a:defRPr>
      </a:lvl1pPr>
    </p:titleStyle>
    <p:bodyStyle>
      <a:lvl1pPr marL="342900" indent="-342900" algn="l" defTabSz="457200" rtl="0" eaLnBrk="1" latinLnBrk="0" hangingPunct="1">
        <a:spcBef>
          <a:spcPct val="20000"/>
        </a:spcBef>
        <a:buClr>
          <a:schemeClr val="tx1"/>
        </a:buClr>
        <a:buFont typeface="Arial"/>
        <a:buChar char="•"/>
        <a:defRPr sz="2000" i="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600" y="4643438"/>
            <a:ext cx="10972800" cy="1143000"/>
          </a:xfrm>
          <a:prstGeom prst="rect">
            <a:avLst/>
          </a:prstGeom>
        </p:spPr>
        <p:txBody>
          <a:bodyPr vert="horz" lIns="91440" tIns="45720" rIns="91440" bIns="45720" rtlCol="0" anchor="ctr">
            <a:normAutofit/>
          </a:bodyPr>
          <a:lstStyle/>
          <a:p>
            <a:r>
              <a:rPr lang="sv-SE" dirty="0"/>
              <a:t>Klicka här för att ändra format</a:t>
            </a:r>
          </a:p>
        </p:txBody>
      </p:sp>
      <p:pic>
        <p:nvPicPr>
          <p:cNvPr id="4" name="Picture 3" descr="Logo, icon&#10;&#10;Description automatically generated">
            <a:extLst>
              <a:ext uri="{FF2B5EF4-FFF2-40B4-BE49-F238E27FC236}">
                <a16:creationId xmlns:a16="http://schemas.microsoft.com/office/drawing/2014/main" id="{BCB44F30-8C98-4D7A-AA16-6EC3481DB772}"/>
              </a:ext>
            </a:extLst>
          </p:cNvPr>
          <p:cNvPicPr>
            <a:picLocks noChangeAspect="1"/>
          </p:cNvPicPr>
          <p:nvPr userDrawn="1"/>
        </p:nvPicPr>
        <p:blipFill>
          <a:blip r:embed="rId3"/>
          <a:stretch>
            <a:fillRect/>
          </a:stretch>
        </p:blipFill>
        <p:spPr>
          <a:xfrm>
            <a:off x="2060002" y="934516"/>
            <a:ext cx="8071995" cy="316363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Lst>
  <p:txStyles>
    <p:titleStyle>
      <a:lvl1pPr algn="ctr" defTabSz="457200" rtl="0" eaLnBrk="1" latinLnBrk="0" hangingPunct="1">
        <a:spcBef>
          <a:spcPct val="0"/>
        </a:spcBef>
        <a:buNone/>
        <a:defRPr sz="2400" b="1" i="0" kern="1200">
          <a:solidFill>
            <a:schemeClr val="tx1"/>
          </a:solidFill>
          <a:latin typeface="Trebuchet MS"/>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ec.europa.eu/regional_policy/information-sources/publications/brochures/2020/manifesto-for-young-people-by-young-people-to-shape-the-european-cooperation-policy_e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09600" y="4643437"/>
            <a:ext cx="10972800" cy="1555343"/>
          </a:xfrm>
        </p:spPr>
        <p:txBody>
          <a:bodyPr>
            <a:normAutofit/>
          </a:bodyPr>
          <a:lstStyle/>
          <a:p>
            <a:r>
              <a:rPr lang="sv-SE" sz="3600" dirty="0"/>
              <a:t>WELCOME!</a:t>
            </a:r>
            <a:br>
              <a:rPr lang="sv-SE" sz="3600" dirty="0"/>
            </a:br>
            <a:br>
              <a:rPr lang="sv-SE" sz="3600" dirty="0"/>
            </a:br>
            <a:r>
              <a:rPr lang="sv-SE" sz="1800" b="0" dirty="0" err="1"/>
              <a:t>Please</a:t>
            </a:r>
            <a:r>
              <a:rPr lang="sv-SE" sz="1800" b="0" dirty="0"/>
              <a:t> </a:t>
            </a:r>
            <a:r>
              <a:rPr lang="sv-SE" sz="1800" b="0" dirty="0" err="1"/>
              <a:t>take</a:t>
            </a:r>
            <a:r>
              <a:rPr lang="sv-SE" sz="1800" b="0" dirty="0"/>
              <a:t> a </a:t>
            </a:r>
            <a:r>
              <a:rPr lang="sv-SE" sz="1800" b="0" dirty="0" err="1"/>
              <a:t>seat</a:t>
            </a:r>
            <a:r>
              <a:rPr lang="sv-SE" sz="1800" b="0" dirty="0"/>
              <a:t>, </a:t>
            </a:r>
            <a:r>
              <a:rPr lang="sv-SE" sz="1800" b="0" dirty="0" err="1"/>
              <a:t>say</a:t>
            </a:r>
            <a:r>
              <a:rPr lang="sv-SE" sz="1800" b="0" dirty="0"/>
              <a:t> hi to </a:t>
            </a:r>
            <a:r>
              <a:rPr lang="sv-SE" sz="1800" b="0" dirty="0" err="1"/>
              <a:t>your</a:t>
            </a:r>
            <a:r>
              <a:rPr lang="sv-SE" sz="1800" b="0" dirty="0"/>
              <a:t> </a:t>
            </a:r>
            <a:r>
              <a:rPr lang="sv-SE" sz="1800" b="0" dirty="0" err="1"/>
              <a:t>neighbour</a:t>
            </a:r>
            <a:r>
              <a:rPr lang="sv-SE" sz="1800" b="0" dirty="0"/>
              <a:t>, and </a:t>
            </a:r>
            <a:r>
              <a:rPr lang="sv-SE" sz="1800" b="0" dirty="0" err="1"/>
              <a:t>enjoy</a:t>
            </a:r>
            <a:r>
              <a:rPr lang="sv-SE" sz="1800" b="0" dirty="0"/>
              <a:t> </a:t>
            </a:r>
            <a:r>
              <a:rPr lang="sv-SE" sz="1800" b="0" dirty="0" err="1"/>
              <a:t>your</a:t>
            </a:r>
            <a:r>
              <a:rPr lang="sv-SE" sz="1800" b="0" dirty="0"/>
              <a:t> </a:t>
            </a:r>
            <a:r>
              <a:rPr lang="sv-SE" sz="1800" b="0" dirty="0" err="1"/>
              <a:t>coffee</a:t>
            </a:r>
            <a:r>
              <a:rPr lang="sv-SE" sz="1800" b="0" dirty="0"/>
              <a:t>… </a:t>
            </a:r>
          </a:p>
        </p:txBody>
      </p:sp>
      <p:pic>
        <p:nvPicPr>
          <p:cNvPr id="4" name="Bild 3" descr="Kaffe med hel fyllning">
            <a:extLst>
              <a:ext uri="{FF2B5EF4-FFF2-40B4-BE49-F238E27FC236}">
                <a16:creationId xmlns:a16="http://schemas.microsoft.com/office/drawing/2014/main" id="{86B73770-8345-49AF-9761-6DBD59D160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76214" y="4462684"/>
            <a:ext cx="914400" cy="914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1022E1-4E1E-4296-A6B0-E958F4D62330}"/>
              </a:ext>
            </a:extLst>
          </p:cNvPr>
          <p:cNvSpPr>
            <a:spLocks noGrp="1"/>
          </p:cNvSpPr>
          <p:nvPr>
            <p:ph type="title"/>
          </p:nvPr>
        </p:nvSpPr>
        <p:spPr/>
        <p:txBody>
          <a:bodyPr/>
          <a:lstStyle/>
          <a:p>
            <a:r>
              <a:rPr lang="sv-SE" dirty="0"/>
              <a:t>5. Information on </a:t>
            </a:r>
            <a:r>
              <a:rPr lang="sv-SE" dirty="0" err="1"/>
              <a:t>youth</a:t>
            </a:r>
            <a:r>
              <a:rPr lang="sv-SE" dirty="0"/>
              <a:t> </a:t>
            </a:r>
            <a:r>
              <a:rPr lang="sv-SE" dirty="0" err="1"/>
              <a:t>engagement</a:t>
            </a:r>
            <a:r>
              <a:rPr lang="sv-SE" dirty="0"/>
              <a:t> in MRS</a:t>
            </a:r>
            <a:br>
              <a:rPr lang="sv-SE" dirty="0"/>
            </a:br>
            <a:r>
              <a:rPr lang="sv-SE" sz="2000" b="0" dirty="0"/>
              <a:t>CBSS/Baltic Sea </a:t>
            </a:r>
            <a:r>
              <a:rPr lang="sv-SE" sz="2000" b="0" dirty="0" err="1"/>
              <a:t>Youth</a:t>
            </a:r>
            <a:r>
              <a:rPr lang="sv-SE" sz="2000" b="0" dirty="0"/>
              <a:t>, Aline Mayr</a:t>
            </a:r>
          </a:p>
        </p:txBody>
      </p:sp>
    </p:spTree>
    <p:extLst>
      <p:ext uri="{BB962C8B-B14F-4D97-AF65-F5344CB8AC3E}">
        <p14:creationId xmlns:p14="http://schemas.microsoft.com/office/powerpoint/2010/main" val="3257709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BF4B6F-629A-4FCD-9773-EA59D52EA93C}"/>
              </a:ext>
            </a:extLst>
          </p:cNvPr>
          <p:cNvSpPr>
            <a:spLocks noGrp="1"/>
          </p:cNvSpPr>
          <p:nvPr>
            <p:ph idx="1"/>
          </p:nvPr>
        </p:nvSpPr>
        <p:spPr/>
        <p:txBody>
          <a:bodyPr/>
          <a:lstStyle/>
          <a:p>
            <a:r>
              <a:rPr lang="sv-SE" dirty="0"/>
              <a:t>PA Nutri and PA </a:t>
            </a:r>
            <a:r>
              <a:rPr lang="sv-SE" dirty="0" err="1"/>
              <a:t>Hazards</a:t>
            </a:r>
            <a:r>
              <a:rPr lang="sv-SE" dirty="0"/>
              <a:t> </a:t>
            </a:r>
            <a:r>
              <a:rPr lang="sv-SE" dirty="0" err="1"/>
              <a:t>have</a:t>
            </a:r>
            <a:r>
              <a:rPr lang="sv-SE" dirty="0"/>
              <a:t> taken steps to </a:t>
            </a:r>
            <a:r>
              <a:rPr lang="sv-SE" dirty="0" err="1"/>
              <a:t>include</a:t>
            </a:r>
            <a:r>
              <a:rPr lang="sv-SE" dirty="0"/>
              <a:t> </a:t>
            </a:r>
            <a:r>
              <a:rPr lang="sv-SE" dirty="0" err="1"/>
              <a:t>youth</a:t>
            </a:r>
            <a:r>
              <a:rPr lang="sv-SE" dirty="0"/>
              <a:t> in </a:t>
            </a:r>
            <a:r>
              <a:rPr lang="sv-SE" dirty="0" err="1"/>
              <a:t>activities</a:t>
            </a:r>
            <a:r>
              <a:rPr lang="sv-SE" dirty="0"/>
              <a:t>:</a:t>
            </a:r>
          </a:p>
          <a:p>
            <a:pPr lvl="1">
              <a:buFont typeface="Wingdings" panose="05000000000000000000" pitchFamily="2" charset="2"/>
              <a:buChar char="Ø"/>
            </a:pPr>
            <a:r>
              <a:rPr lang="sv-SE" sz="2000" dirty="0"/>
              <a:t>As speakers and </a:t>
            </a:r>
            <a:r>
              <a:rPr lang="sv-SE" sz="2000" dirty="0" err="1"/>
              <a:t>rapporteurs</a:t>
            </a:r>
            <a:r>
              <a:rPr lang="sv-SE" sz="2000" dirty="0"/>
              <a:t> in events </a:t>
            </a:r>
          </a:p>
          <a:p>
            <a:pPr lvl="2"/>
            <a:r>
              <a:rPr lang="sv-SE" sz="2000" dirty="0"/>
              <a:t>EUSBSR event in Riga </a:t>
            </a:r>
            <a:r>
              <a:rPr lang="sv-SE" sz="2000" dirty="0" err="1"/>
              <a:t>October</a:t>
            </a:r>
            <a:r>
              <a:rPr lang="sv-SE" sz="2000" dirty="0"/>
              <a:t> 2024</a:t>
            </a:r>
          </a:p>
          <a:p>
            <a:pPr lvl="2"/>
            <a:r>
              <a:rPr lang="sv-SE" sz="2000" dirty="0"/>
              <a:t>Workshop </a:t>
            </a:r>
            <a:r>
              <a:rPr lang="sv-SE" sz="2000" dirty="0" err="1"/>
              <a:t>this</a:t>
            </a:r>
            <a:r>
              <a:rPr lang="sv-SE" sz="2000" dirty="0"/>
              <a:t> </a:t>
            </a:r>
            <a:r>
              <a:rPr lang="sv-SE" sz="2000" dirty="0" err="1"/>
              <a:t>afternoon</a:t>
            </a:r>
            <a:endParaRPr lang="sv-SE" sz="2000" dirty="0"/>
          </a:p>
          <a:p>
            <a:r>
              <a:rPr lang="sv-SE" dirty="0" err="1"/>
              <a:t>Youth</a:t>
            </a:r>
            <a:r>
              <a:rPr lang="sv-SE" dirty="0"/>
              <a:t> </a:t>
            </a:r>
            <a:r>
              <a:rPr lang="sv-SE" dirty="0" err="1"/>
              <a:t>need</a:t>
            </a:r>
            <a:r>
              <a:rPr lang="sv-SE" dirty="0"/>
              <a:t> to </a:t>
            </a:r>
            <a:r>
              <a:rPr lang="sv-SE" dirty="0" err="1"/>
              <a:t>have</a:t>
            </a:r>
            <a:r>
              <a:rPr lang="sv-SE" dirty="0"/>
              <a:t> a </a:t>
            </a:r>
            <a:r>
              <a:rPr lang="sv-SE" dirty="0" err="1"/>
              <a:t>say</a:t>
            </a:r>
            <a:r>
              <a:rPr lang="sv-SE" dirty="0"/>
              <a:t> in </a:t>
            </a:r>
            <a:r>
              <a:rPr lang="sv-SE" dirty="0" err="1"/>
              <a:t>important</a:t>
            </a:r>
            <a:r>
              <a:rPr lang="sv-SE" dirty="0"/>
              <a:t>, </a:t>
            </a:r>
            <a:r>
              <a:rPr lang="sv-SE" dirty="0" err="1"/>
              <a:t>strategic</a:t>
            </a:r>
            <a:r>
              <a:rPr lang="sv-SE" dirty="0"/>
              <a:t> </a:t>
            </a:r>
            <a:r>
              <a:rPr lang="sv-SE" dirty="0" err="1"/>
              <a:t>questions</a:t>
            </a:r>
            <a:r>
              <a:rPr lang="sv-SE" dirty="0"/>
              <a:t> and to be </a:t>
            </a:r>
            <a:r>
              <a:rPr lang="sv-SE" dirty="0" err="1"/>
              <a:t>directly</a:t>
            </a:r>
            <a:r>
              <a:rPr lang="sv-SE" dirty="0"/>
              <a:t> </a:t>
            </a:r>
            <a:r>
              <a:rPr lang="sv-SE" dirty="0" err="1"/>
              <a:t>involved</a:t>
            </a:r>
            <a:r>
              <a:rPr lang="sv-SE" dirty="0"/>
              <a:t> in decision-</a:t>
            </a:r>
            <a:r>
              <a:rPr lang="sv-SE" dirty="0" err="1"/>
              <a:t>making</a:t>
            </a:r>
            <a:r>
              <a:rPr lang="sv-SE" dirty="0"/>
              <a:t> – in </a:t>
            </a:r>
            <a:r>
              <a:rPr lang="sv-SE" dirty="0" err="1"/>
              <a:t>line</a:t>
            </a:r>
            <a:r>
              <a:rPr lang="sv-SE" dirty="0"/>
              <a:t> </a:t>
            </a:r>
            <a:r>
              <a:rPr lang="sv-SE" dirty="0" err="1"/>
              <a:t>with</a:t>
            </a:r>
            <a:r>
              <a:rPr lang="sv-SE" dirty="0"/>
              <a:t> EC </a:t>
            </a:r>
            <a:r>
              <a:rPr lang="sv-SE" dirty="0" err="1">
                <a:hlinkClick r:id="rId2"/>
              </a:rPr>
              <a:t>Manifesto</a:t>
            </a:r>
            <a:r>
              <a:rPr lang="sv-SE" dirty="0">
                <a:hlinkClick r:id="rId2"/>
              </a:rPr>
              <a:t> for Young </a:t>
            </a:r>
            <a:r>
              <a:rPr lang="sv-SE" dirty="0" err="1">
                <a:hlinkClick r:id="rId2"/>
              </a:rPr>
              <a:t>people</a:t>
            </a:r>
            <a:r>
              <a:rPr lang="sv-SE" dirty="0">
                <a:hlinkClick r:id="rId2"/>
              </a:rPr>
              <a:t> by </a:t>
            </a:r>
            <a:r>
              <a:rPr lang="sv-SE" dirty="0" err="1">
                <a:hlinkClick r:id="rId2"/>
              </a:rPr>
              <a:t>young</a:t>
            </a:r>
            <a:r>
              <a:rPr lang="sv-SE" dirty="0">
                <a:hlinkClick r:id="rId2"/>
              </a:rPr>
              <a:t> </a:t>
            </a:r>
            <a:r>
              <a:rPr lang="sv-SE" dirty="0" err="1">
                <a:hlinkClick r:id="rId2"/>
              </a:rPr>
              <a:t>people</a:t>
            </a:r>
            <a:r>
              <a:rPr lang="sv-SE" dirty="0"/>
              <a:t>, </a:t>
            </a:r>
            <a:r>
              <a:rPr lang="sv-SE" dirty="0" err="1"/>
              <a:t>targetting</a:t>
            </a:r>
            <a:r>
              <a:rPr lang="sv-SE" dirty="0"/>
              <a:t> </a:t>
            </a:r>
            <a:r>
              <a:rPr lang="sv-SE" dirty="0" err="1"/>
              <a:t>Cohesion</a:t>
            </a:r>
            <a:r>
              <a:rPr lang="sv-SE" dirty="0"/>
              <a:t> policy.</a:t>
            </a:r>
          </a:p>
          <a:p>
            <a:pPr lvl="1">
              <a:buFont typeface="Wingdings" panose="05000000000000000000" pitchFamily="2" charset="2"/>
              <a:buChar char="Ø"/>
            </a:pPr>
            <a:r>
              <a:rPr lang="sv-SE" sz="2000" dirty="0"/>
              <a:t>As a </a:t>
            </a:r>
            <a:r>
              <a:rPr lang="sv-SE" sz="2000" dirty="0" err="1"/>
              <a:t>direct</a:t>
            </a:r>
            <a:r>
              <a:rPr lang="sv-SE" sz="2000" dirty="0"/>
              <a:t> </a:t>
            </a:r>
            <a:r>
              <a:rPr lang="sv-SE" sz="2000" dirty="0" err="1"/>
              <a:t>result</a:t>
            </a:r>
            <a:r>
              <a:rPr lang="sv-SE" sz="2000" dirty="0"/>
              <a:t>, </a:t>
            </a:r>
            <a:r>
              <a:rPr lang="sv-SE" sz="2000" dirty="0" err="1"/>
              <a:t>youth</a:t>
            </a:r>
            <a:r>
              <a:rPr lang="sv-SE" sz="2000" dirty="0"/>
              <a:t> </a:t>
            </a:r>
            <a:r>
              <a:rPr lang="sv-SE" sz="2000" dirty="0" err="1"/>
              <a:t>have</a:t>
            </a:r>
            <a:r>
              <a:rPr lang="sv-SE" sz="2000" dirty="0"/>
              <a:t> </a:t>
            </a:r>
            <a:r>
              <a:rPr lang="sv-SE" sz="2000" dirty="0" err="1"/>
              <a:t>been</a:t>
            </a:r>
            <a:r>
              <a:rPr lang="sv-SE" sz="2000" dirty="0"/>
              <a:t> </a:t>
            </a:r>
            <a:r>
              <a:rPr lang="sv-SE" sz="2000" dirty="0" err="1"/>
              <a:t>included</a:t>
            </a:r>
            <a:r>
              <a:rPr lang="sv-SE" sz="2000" dirty="0"/>
              <a:t> in </a:t>
            </a:r>
            <a:r>
              <a:rPr lang="sv-SE" sz="2000" dirty="0" err="1"/>
              <a:t>Steering</a:t>
            </a:r>
            <a:r>
              <a:rPr lang="sv-SE" sz="2000" dirty="0"/>
              <a:t> </a:t>
            </a:r>
            <a:r>
              <a:rPr lang="sv-SE" sz="2000" dirty="0" err="1"/>
              <a:t>Committees</a:t>
            </a:r>
            <a:r>
              <a:rPr lang="sv-SE" sz="2000" dirty="0"/>
              <a:t> and </a:t>
            </a:r>
            <a:r>
              <a:rPr lang="sv-SE" sz="2000" dirty="0" err="1"/>
              <a:t>Monitoring</a:t>
            </a:r>
            <a:r>
              <a:rPr lang="sv-SE" sz="2000" dirty="0"/>
              <a:t> </a:t>
            </a:r>
            <a:r>
              <a:rPr lang="sv-SE" sz="2000" dirty="0" err="1"/>
              <a:t>Committees</a:t>
            </a:r>
            <a:r>
              <a:rPr lang="sv-SE" sz="2000" dirty="0"/>
              <a:t> </a:t>
            </a:r>
            <a:r>
              <a:rPr lang="sv-SE" sz="2000" dirty="0" err="1"/>
              <a:t>of</a:t>
            </a:r>
            <a:r>
              <a:rPr lang="sv-SE" sz="2000" dirty="0"/>
              <a:t> </a:t>
            </a:r>
            <a:r>
              <a:rPr lang="sv-SE" sz="2000" dirty="0" err="1"/>
              <a:t>Interreg</a:t>
            </a:r>
            <a:r>
              <a:rPr lang="sv-SE" sz="2000" dirty="0"/>
              <a:t> </a:t>
            </a:r>
            <a:r>
              <a:rPr lang="sv-SE" sz="2000" dirty="0" err="1"/>
              <a:t>programmes</a:t>
            </a:r>
            <a:r>
              <a:rPr lang="sv-SE" sz="2000" dirty="0"/>
              <a:t>, </a:t>
            </a:r>
            <a:r>
              <a:rPr lang="sv-SE" sz="2000" dirty="0" err="1"/>
              <a:t>Youth</a:t>
            </a:r>
            <a:r>
              <a:rPr lang="sv-SE" sz="2000" dirty="0"/>
              <a:t> Councils </a:t>
            </a:r>
            <a:r>
              <a:rPr lang="sv-SE" sz="2000" dirty="0" err="1"/>
              <a:t>have</a:t>
            </a:r>
            <a:r>
              <a:rPr lang="sv-SE" sz="2000" dirty="0"/>
              <a:t> </a:t>
            </a:r>
            <a:r>
              <a:rPr lang="sv-SE" sz="2000" dirty="0" err="1"/>
              <a:t>been</a:t>
            </a:r>
            <a:r>
              <a:rPr lang="sv-SE" sz="2000" dirty="0"/>
              <a:t> </a:t>
            </a:r>
            <a:r>
              <a:rPr lang="sv-SE" sz="2000" dirty="0" err="1"/>
              <a:t>created</a:t>
            </a:r>
            <a:r>
              <a:rPr lang="sv-SE" sz="2000" dirty="0"/>
              <a:t> by </a:t>
            </a:r>
            <a:r>
              <a:rPr lang="sv-SE" sz="2000" dirty="0" err="1"/>
              <a:t>some</a:t>
            </a:r>
            <a:r>
              <a:rPr lang="sv-SE" sz="2000" dirty="0"/>
              <a:t> </a:t>
            </a:r>
            <a:r>
              <a:rPr lang="sv-SE" sz="2000" dirty="0" err="1"/>
              <a:t>programmes</a:t>
            </a:r>
            <a:r>
              <a:rPr lang="sv-SE" sz="2000" dirty="0"/>
              <a:t> and by EU </a:t>
            </a:r>
            <a:r>
              <a:rPr lang="sv-SE" sz="2000" dirty="0" err="1"/>
              <a:t>Strategies</a:t>
            </a:r>
            <a:endParaRPr lang="sv-SE" sz="2000" dirty="0"/>
          </a:p>
          <a:p>
            <a:pPr>
              <a:buFont typeface="Arial" panose="020B0604020202020204" pitchFamily="34" charset="0"/>
              <a:buChar char="•"/>
            </a:pPr>
            <a:endParaRPr lang="sv-SE" dirty="0"/>
          </a:p>
          <a:p>
            <a:pPr>
              <a:buFont typeface="Arial" panose="020B0604020202020204" pitchFamily="34" charset="0"/>
              <a:buChar char="•"/>
            </a:pPr>
            <a:r>
              <a:rPr lang="sv-SE" dirty="0" err="1">
                <a:solidFill>
                  <a:srgbClr val="C00000"/>
                </a:solidFill>
              </a:rPr>
              <a:t>According</a:t>
            </a:r>
            <a:r>
              <a:rPr lang="sv-SE" dirty="0">
                <a:solidFill>
                  <a:srgbClr val="C00000"/>
                </a:solidFill>
              </a:rPr>
              <a:t> to EUSBSR </a:t>
            </a:r>
            <a:r>
              <a:rPr lang="sv-SE" dirty="0" err="1">
                <a:solidFill>
                  <a:srgbClr val="C00000"/>
                </a:solidFill>
              </a:rPr>
              <a:t>rules</a:t>
            </a:r>
            <a:r>
              <a:rPr lang="sv-SE" dirty="0">
                <a:solidFill>
                  <a:srgbClr val="C00000"/>
                </a:solidFill>
              </a:rPr>
              <a:t> </a:t>
            </a:r>
            <a:r>
              <a:rPr lang="sv-SE" dirty="0" err="1">
                <a:solidFill>
                  <a:srgbClr val="C00000"/>
                </a:solidFill>
              </a:rPr>
              <a:t>only</a:t>
            </a:r>
            <a:r>
              <a:rPr lang="sv-SE" dirty="0">
                <a:solidFill>
                  <a:srgbClr val="C00000"/>
                </a:solidFill>
              </a:rPr>
              <a:t> organisations </a:t>
            </a:r>
            <a:r>
              <a:rPr lang="sv-SE" dirty="0" err="1">
                <a:solidFill>
                  <a:srgbClr val="C00000"/>
                </a:solidFill>
              </a:rPr>
              <a:t>can</a:t>
            </a:r>
            <a:r>
              <a:rPr lang="sv-SE" dirty="0">
                <a:solidFill>
                  <a:srgbClr val="C00000"/>
                </a:solidFill>
              </a:rPr>
              <a:t> be </a:t>
            </a:r>
            <a:r>
              <a:rPr lang="sv-SE" dirty="0" err="1">
                <a:solidFill>
                  <a:srgbClr val="C00000"/>
                </a:solidFill>
              </a:rPr>
              <a:t>apponted</a:t>
            </a:r>
            <a:r>
              <a:rPr lang="sv-SE" dirty="0">
                <a:solidFill>
                  <a:srgbClr val="C00000"/>
                </a:solidFill>
              </a:rPr>
              <a:t> as </a:t>
            </a:r>
            <a:r>
              <a:rPr lang="sv-SE" dirty="0" err="1">
                <a:solidFill>
                  <a:srgbClr val="C00000"/>
                </a:solidFill>
              </a:rPr>
              <a:t>observers</a:t>
            </a:r>
            <a:r>
              <a:rPr lang="sv-SE" dirty="0">
                <a:solidFill>
                  <a:srgbClr val="C00000"/>
                </a:solidFill>
              </a:rPr>
              <a:t>, not </a:t>
            </a:r>
            <a:r>
              <a:rPr lang="sv-SE" dirty="0" err="1">
                <a:solidFill>
                  <a:srgbClr val="C00000"/>
                </a:solidFill>
              </a:rPr>
              <a:t>individuals</a:t>
            </a:r>
            <a:endParaRPr lang="sv-SE" dirty="0">
              <a:solidFill>
                <a:srgbClr val="C00000"/>
              </a:solidFill>
            </a:endParaRPr>
          </a:p>
          <a:p>
            <a:pPr lvl="1">
              <a:buFont typeface="Arial" panose="020B0604020202020204" pitchFamily="34" charset="0"/>
              <a:buChar char="•"/>
            </a:pPr>
            <a:endParaRPr lang="sv-SE" dirty="0"/>
          </a:p>
        </p:txBody>
      </p:sp>
      <p:sp>
        <p:nvSpPr>
          <p:cNvPr id="5" name="Platshållare för innehåll 4">
            <a:extLst>
              <a:ext uri="{FF2B5EF4-FFF2-40B4-BE49-F238E27FC236}">
                <a16:creationId xmlns:a16="http://schemas.microsoft.com/office/drawing/2014/main" id="{BA666D51-DF5C-4BC5-9ED2-ECB9CF44B1DC}"/>
              </a:ext>
            </a:extLst>
          </p:cNvPr>
          <p:cNvSpPr>
            <a:spLocks noGrp="1"/>
          </p:cNvSpPr>
          <p:nvPr>
            <p:ph sz="quarter" idx="13"/>
          </p:nvPr>
        </p:nvSpPr>
        <p:spPr/>
        <p:txBody>
          <a:bodyPr/>
          <a:lstStyle/>
          <a:p>
            <a:r>
              <a:rPr lang="sv-SE" dirty="0"/>
              <a:t>Joint PA </a:t>
            </a:r>
            <a:r>
              <a:rPr lang="sv-SE" dirty="0" err="1"/>
              <a:t>Hazards</a:t>
            </a:r>
            <a:r>
              <a:rPr lang="sv-SE" dirty="0"/>
              <a:t> &amp; PA Nutri </a:t>
            </a:r>
            <a:r>
              <a:rPr lang="sv-SE" dirty="0" err="1"/>
              <a:t>Steering</a:t>
            </a:r>
            <a:r>
              <a:rPr lang="sv-SE" dirty="0"/>
              <a:t> Group Meeting 28 Feb 2024</a:t>
            </a:r>
          </a:p>
        </p:txBody>
      </p:sp>
      <p:sp>
        <p:nvSpPr>
          <p:cNvPr id="3" name="Rubrik 2">
            <a:extLst>
              <a:ext uri="{FF2B5EF4-FFF2-40B4-BE49-F238E27FC236}">
                <a16:creationId xmlns:a16="http://schemas.microsoft.com/office/drawing/2014/main" id="{026DC0B8-AE22-48AD-9AD6-3B9CFE6C845F}"/>
              </a:ext>
            </a:extLst>
          </p:cNvPr>
          <p:cNvSpPr>
            <a:spLocks noGrp="1"/>
          </p:cNvSpPr>
          <p:nvPr>
            <p:ph type="title"/>
          </p:nvPr>
        </p:nvSpPr>
        <p:spPr/>
        <p:txBody>
          <a:bodyPr/>
          <a:lstStyle/>
          <a:p>
            <a:r>
              <a:rPr lang="sv-SE" dirty="0"/>
              <a:t>6. Decision on </a:t>
            </a:r>
            <a:r>
              <a:rPr lang="sv-SE" dirty="0" err="1"/>
              <a:t>next</a:t>
            </a:r>
            <a:r>
              <a:rPr lang="sv-SE" dirty="0"/>
              <a:t> steps for </a:t>
            </a:r>
            <a:r>
              <a:rPr lang="sv-SE" dirty="0" err="1"/>
              <a:t>youth</a:t>
            </a:r>
            <a:r>
              <a:rPr lang="sv-SE" dirty="0"/>
              <a:t> </a:t>
            </a:r>
            <a:r>
              <a:rPr lang="sv-SE" dirty="0" err="1"/>
              <a:t>engagement</a:t>
            </a:r>
            <a:r>
              <a:rPr lang="sv-SE" dirty="0"/>
              <a:t> in </a:t>
            </a:r>
            <a:r>
              <a:rPr lang="sv-SE" dirty="0" err="1"/>
              <a:t>Steering</a:t>
            </a:r>
            <a:r>
              <a:rPr lang="sv-SE" dirty="0"/>
              <a:t> Groups</a:t>
            </a:r>
          </a:p>
        </p:txBody>
      </p:sp>
    </p:spTree>
    <p:extLst>
      <p:ext uri="{BB962C8B-B14F-4D97-AF65-F5344CB8AC3E}">
        <p14:creationId xmlns:p14="http://schemas.microsoft.com/office/powerpoint/2010/main" val="2502711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A256649-5E36-4B22-B03F-31C2890D30C3}"/>
              </a:ext>
            </a:extLst>
          </p:cNvPr>
          <p:cNvSpPr>
            <a:spLocks noGrp="1"/>
          </p:cNvSpPr>
          <p:nvPr>
            <p:ph idx="1"/>
          </p:nvPr>
        </p:nvSpPr>
        <p:spPr>
          <a:xfrm>
            <a:off x="862508" y="1780538"/>
            <a:ext cx="9528869" cy="4305386"/>
          </a:xfrm>
        </p:spPr>
        <p:txBody>
          <a:bodyPr/>
          <a:lstStyle/>
          <a:p>
            <a:pPr lvl="1">
              <a:buFont typeface="Wingdings" panose="05000000000000000000" pitchFamily="2" charset="2"/>
              <a:buChar char="Ø"/>
            </a:pPr>
            <a:r>
              <a:rPr lang="sv-SE" dirty="0"/>
              <a:t>The </a:t>
            </a:r>
            <a:r>
              <a:rPr lang="sv-SE" dirty="0" err="1"/>
              <a:t>message</a:t>
            </a:r>
            <a:r>
              <a:rPr lang="sv-SE" dirty="0"/>
              <a:t> is </a:t>
            </a:r>
            <a:r>
              <a:rPr lang="sv-SE" dirty="0" err="1"/>
              <a:t>clear</a:t>
            </a:r>
            <a:r>
              <a:rPr lang="sv-SE" dirty="0"/>
              <a:t>: </a:t>
            </a:r>
            <a:r>
              <a:rPr lang="sv-SE" dirty="0" err="1"/>
              <a:t>Involve</a:t>
            </a:r>
            <a:r>
              <a:rPr lang="sv-SE" dirty="0"/>
              <a:t> </a:t>
            </a:r>
            <a:r>
              <a:rPr lang="sv-SE" dirty="0" err="1"/>
              <a:t>youth</a:t>
            </a:r>
            <a:r>
              <a:rPr lang="sv-SE" dirty="0"/>
              <a:t> </a:t>
            </a:r>
            <a:r>
              <a:rPr lang="sv-SE" dirty="0" err="1"/>
              <a:t>where</a:t>
            </a:r>
            <a:r>
              <a:rPr lang="sv-SE" dirty="0"/>
              <a:t> it </a:t>
            </a:r>
            <a:r>
              <a:rPr lang="sv-SE" dirty="0" err="1"/>
              <a:t>matters</a:t>
            </a:r>
            <a:r>
              <a:rPr lang="sv-SE" dirty="0"/>
              <a:t>!</a:t>
            </a:r>
          </a:p>
        </p:txBody>
      </p:sp>
      <p:sp>
        <p:nvSpPr>
          <p:cNvPr id="8" name="Rubrik 7">
            <a:extLst>
              <a:ext uri="{FF2B5EF4-FFF2-40B4-BE49-F238E27FC236}">
                <a16:creationId xmlns:a16="http://schemas.microsoft.com/office/drawing/2014/main" id="{4D5FE8B9-5974-4A48-8A7E-E50E3C3F7185}"/>
              </a:ext>
            </a:extLst>
          </p:cNvPr>
          <p:cNvSpPr>
            <a:spLocks noGrp="1"/>
          </p:cNvSpPr>
          <p:nvPr>
            <p:ph type="title"/>
          </p:nvPr>
        </p:nvSpPr>
        <p:spPr>
          <a:xfrm>
            <a:off x="862508" y="1260635"/>
            <a:ext cx="10972800" cy="519902"/>
          </a:xfrm>
        </p:spPr>
        <p:txBody>
          <a:bodyPr/>
          <a:lstStyle/>
          <a:p>
            <a:r>
              <a:rPr lang="sv-SE" dirty="0"/>
              <a:t>6. Decision on </a:t>
            </a:r>
            <a:r>
              <a:rPr lang="sv-SE" dirty="0" err="1"/>
              <a:t>next</a:t>
            </a:r>
            <a:r>
              <a:rPr lang="sv-SE" dirty="0"/>
              <a:t> steps for </a:t>
            </a:r>
            <a:r>
              <a:rPr lang="sv-SE" dirty="0" err="1"/>
              <a:t>youth</a:t>
            </a:r>
            <a:r>
              <a:rPr lang="sv-SE" dirty="0"/>
              <a:t> </a:t>
            </a:r>
            <a:r>
              <a:rPr lang="sv-SE" dirty="0" err="1"/>
              <a:t>engagement</a:t>
            </a:r>
            <a:r>
              <a:rPr lang="sv-SE" dirty="0"/>
              <a:t> in </a:t>
            </a:r>
            <a:r>
              <a:rPr lang="sv-SE" dirty="0" err="1"/>
              <a:t>Steering</a:t>
            </a:r>
            <a:r>
              <a:rPr lang="sv-SE" dirty="0"/>
              <a:t> Groups</a:t>
            </a:r>
          </a:p>
        </p:txBody>
      </p:sp>
      <p:pic>
        <p:nvPicPr>
          <p:cNvPr id="15" name="Platshållare för innehåll 14">
            <a:extLst>
              <a:ext uri="{FF2B5EF4-FFF2-40B4-BE49-F238E27FC236}">
                <a16:creationId xmlns:a16="http://schemas.microsoft.com/office/drawing/2014/main" id="{17B57DB0-EE24-4468-B40D-6E86FE92E987}"/>
              </a:ext>
            </a:extLst>
          </p:cNvPr>
          <p:cNvPicPr>
            <a:picLocks noGrp="1" noChangeAspect="1"/>
          </p:cNvPicPr>
          <p:nvPr>
            <p:ph sz="quarter" idx="13"/>
          </p:nvPr>
        </p:nvPicPr>
        <p:blipFill>
          <a:blip r:embed="rId2"/>
          <a:stretch>
            <a:fillRect/>
          </a:stretch>
        </p:blipFill>
        <p:spPr>
          <a:xfrm>
            <a:off x="1383179" y="2464905"/>
            <a:ext cx="7194833" cy="4047008"/>
          </a:xfrm>
        </p:spPr>
      </p:pic>
      <p:sp>
        <p:nvSpPr>
          <p:cNvPr id="17" name="textruta 16">
            <a:extLst>
              <a:ext uri="{FF2B5EF4-FFF2-40B4-BE49-F238E27FC236}">
                <a16:creationId xmlns:a16="http://schemas.microsoft.com/office/drawing/2014/main" id="{D531D0A3-DF94-4412-9B5F-E2D12ABBD735}"/>
              </a:ext>
            </a:extLst>
          </p:cNvPr>
          <p:cNvSpPr txBox="1"/>
          <p:nvPr/>
        </p:nvSpPr>
        <p:spPr>
          <a:xfrm>
            <a:off x="546651" y="348586"/>
            <a:ext cx="6351105" cy="338554"/>
          </a:xfrm>
          <a:prstGeom prst="rect">
            <a:avLst/>
          </a:prstGeom>
          <a:noFill/>
        </p:spPr>
        <p:txBody>
          <a:bodyPr wrap="square">
            <a:spAutoFit/>
          </a:bodyPr>
          <a:lstStyle/>
          <a:p>
            <a:r>
              <a:rPr lang="sv-SE" sz="1600" dirty="0">
                <a:solidFill>
                  <a:schemeClr val="accent1">
                    <a:lumMod val="75000"/>
                  </a:schemeClr>
                </a:solidFill>
              </a:rPr>
              <a:t>Joint PA </a:t>
            </a:r>
            <a:r>
              <a:rPr lang="sv-SE" sz="1600" dirty="0" err="1">
                <a:solidFill>
                  <a:schemeClr val="accent1">
                    <a:lumMod val="75000"/>
                  </a:schemeClr>
                </a:solidFill>
              </a:rPr>
              <a:t>Hazards</a:t>
            </a:r>
            <a:r>
              <a:rPr lang="sv-SE" sz="1600" dirty="0">
                <a:solidFill>
                  <a:schemeClr val="accent1">
                    <a:lumMod val="75000"/>
                  </a:schemeClr>
                </a:solidFill>
              </a:rPr>
              <a:t> &amp; PA Nutri </a:t>
            </a:r>
            <a:r>
              <a:rPr lang="sv-SE" sz="1600" dirty="0" err="1">
                <a:solidFill>
                  <a:schemeClr val="accent1">
                    <a:lumMod val="75000"/>
                  </a:schemeClr>
                </a:solidFill>
              </a:rPr>
              <a:t>Steering</a:t>
            </a:r>
            <a:r>
              <a:rPr lang="sv-SE" sz="1600" dirty="0">
                <a:solidFill>
                  <a:schemeClr val="accent1">
                    <a:lumMod val="75000"/>
                  </a:schemeClr>
                </a:solidFill>
              </a:rPr>
              <a:t> Group Meeting 28 Feb 2024</a:t>
            </a:r>
          </a:p>
        </p:txBody>
      </p:sp>
    </p:spTree>
    <p:extLst>
      <p:ext uri="{BB962C8B-B14F-4D97-AF65-F5344CB8AC3E}">
        <p14:creationId xmlns:p14="http://schemas.microsoft.com/office/powerpoint/2010/main" val="2708971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innehåll 6">
            <a:extLst>
              <a:ext uri="{FF2B5EF4-FFF2-40B4-BE49-F238E27FC236}">
                <a16:creationId xmlns:a16="http://schemas.microsoft.com/office/drawing/2014/main" id="{3F342A80-818E-45E5-9E6F-6EDFA2410BD1}"/>
              </a:ext>
            </a:extLst>
          </p:cNvPr>
          <p:cNvSpPr>
            <a:spLocks noGrp="1"/>
          </p:cNvSpPr>
          <p:nvPr>
            <p:ph idx="1"/>
          </p:nvPr>
        </p:nvSpPr>
        <p:spPr>
          <a:xfrm>
            <a:off x="862508" y="2494722"/>
            <a:ext cx="9528869" cy="3591201"/>
          </a:xfrm>
        </p:spPr>
        <p:txBody>
          <a:bodyPr/>
          <a:lstStyle/>
          <a:p>
            <a:pPr marL="0" indent="0">
              <a:buNone/>
            </a:pPr>
            <a:r>
              <a:rPr lang="sv-SE" dirty="0" err="1"/>
              <a:t>Proposal</a:t>
            </a:r>
            <a:r>
              <a:rPr lang="sv-SE" dirty="0"/>
              <a:t> for decision(s):</a:t>
            </a:r>
          </a:p>
          <a:p>
            <a:pPr marL="0" indent="0">
              <a:buNone/>
            </a:pPr>
            <a:endParaRPr lang="sv-SE" dirty="0"/>
          </a:p>
          <a:p>
            <a:pPr marL="0" indent="0">
              <a:buNone/>
            </a:pPr>
            <a:r>
              <a:rPr lang="sv-SE" dirty="0"/>
              <a:t>	”The </a:t>
            </a:r>
            <a:r>
              <a:rPr lang="sv-SE" dirty="0" err="1"/>
              <a:t>Steering</a:t>
            </a:r>
            <a:r>
              <a:rPr lang="sv-SE" dirty="0"/>
              <a:t> Groups task the </a:t>
            </a:r>
            <a:r>
              <a:rPr lang="sv-SE" dirty="0" err="1"/>
              <a:t>two</a:t>
            </a:r>
            <a:r>
              <a:rPr lang="sv-SE" dirty="0"/>
              <a:t> Policy Area </a:t>
            </a:r>
            <a:r>
              <a:rPr lang="sv-SE" dirty="0" err="1"/>
              <a:t>Coordinators</a:t>
            </a:r>
            <a:r>
              <a:rPr lang="sv-SE" dirty="0"/>
              <a:t> </a:t>
            </a:r>
            <a:r>
              <a:rPr lang="sv-SE" dirty="0" err="1"/>
              <a:t>with</a:t>
            </a:r>
            <a:r>
              <a:rPr lang="sv-SE" dirty="0"/>
              <a:t> the task to </a:t>
            </a:r>
            <a:r>
              <a:rPr lang="sv-SE" dirty="0" err="1"/>
              <a:t>identify</a:t>
            </a:r>
            <a:r>
              <a:rPr lang="sv-SE" dirty="0"/>
              <a:t> a 	relevant </a:t>
            </a:r>
            <a:r>
              <a:rPr lang="sv-SE" dirty="0" err="1"/>
              <a:t>youth</a:t>
            </a:r>
            <a:r>
              <a:rPr lang="sv-SE" dirty="0"/>
              <a:t> organisation </a:t>
            </a:r>
            <a:r>
              <a:rPr lang="sv-SE" dirty="0" err="1"/>
              <a:t>that</a:t>
            </a:r>
            <a:r>
              <a:rPr lang="sv-SE" dirty="0"/>
              <a:t> </a:t>
            </a:r>
            <a:r>
              <a:rPr lang="sv-SE" dirty="0" err="1"/>
              <a:t>could</a:t>
            </a:r>
            <a:r>
              <a:rPr lang="sv-SE" dirty="0"/>
              <a:t> be </a:t>
            </a:r>
            <a:r>
              <a:rPr lang="sv-SE" dirty="0" err="1"/>
              <a:t>invited</a:t>
            </a:r>
            <a:r>
              <a:rPr lang="sv-SE" dirty="0"/>
              <a:t> as an </a:t>
            </a:r>
            <a:r>
              <a:rPr lang="sv-SE" dirty="0" err="1"/>
              <a:t>observer</a:t>
            </a:r>
            <a:r>
              <a:rPr lang="sv-SE" dirty="0"/>
              <a:t> to the </a:t>
            </a:r>
            <a:r>
              <a:rPr lang="sv-SE" dirty="0" err="1"/>
              <a:t>respective</a:t>
            </a:r>
            <a:r>
              <a:rPr lang="sv-SE" dirty="0"/>
              <a:t> 	</a:t>
            </a:r>
            <a:r>
              <a:rPr lang="sv-SE" dirty="0" err="1"/>
              <a:t>Steering</a:t>
            </a:r>
            <a:r>
              <a:rPr lang="sv-SE" dirty="0"/>
              <a:t> Groups.”</a:t>
            </a:r>
          </a:p>
          <a:p>
            <a:pPr marL="0" indent="0">
              <a:buNone/>
            </a:pPr>
            <a:endParaRPr lang="sv-SE" dirty="0"/>
          </a:p>
          <a:p>
            <a:pPr marL="0" indent="0">
              <a:buNone/>
            </a:pPr>
            <a:r>
              <a:rPr lang="sv-SE" dirty="0"/>
              <a:t>	And:</a:t>
            </a:r>
          </a:p>
          <a:p>
            <a:pPr marL="0" indent="0">
              <a:buNone/>
            </a:pPr>
            <a:r>
              <a:rPr lang="sv-SE" dirty="0"/>
              <a:t>	”Before </a:t>
            </a:r>
            <a:r>
              <a:rPr lang="sv-SE" dirty="0" err="1"/>
              <a:t>that</a:t>
            </a:r>
            <a:r>
              <a:rPr lang="sv-SE" dirty="0"/>
              <a:t> </a:t>
            </a:r>
            <a:r>
              <a:rPr lang="sv-SE" dirty="0" err="1"/>
              <a:t>youth-members</a:t>
            </a:r>
            <a:r>
              <a:rPr lang="sv-SE" dirty="0"/>
              <a:t> </a:t>
            </a:r>
            <a:r>
              <a:rPr lang="sv-SE" dirty="0" err="1"/>
              <a:t>can</a:t>
            </a:r>
            <a:r>
              <a:rPr lang="sv-SE" dirty="0"/>
              <a:t> </a:t>
            </a:r>
            <a:r>
              <a:rPr lang="sv-SE" dirty="0" err="1"/>
              <a:t>join</a:t>
            </a:r>
            <a:r>
              <a:rPr lang="sv-SE" dirty="0"/>
              <a:t> </a:t>
            </a:r>
            <a:r>
              <a:rPr lang="sv-SE" dirty="0" err="1"/>
              <a:t>Steering</a:t>
            </a:r>
            <a:r>
              <a:rPr lang="sv-SE" dirty="0"/>
              <a:t> Group meetings as </a:t>
            </a:r>
            <a:r>
              <a:rPr lang="sv-SE" dirty="0" err="1"/>
              <a:t>quests</a:t>
            </a:r>
            <a:r>
              <a:rPr lang="sv-SE" dirty="0"/>
              <a:t>.”</a:t>
            </a:r>
          </a:p>
        </p:txBody>
      </p:sp>
      <p:sp>
        <p:nvSpPr>
          <p:cNvPr id="8" name="Platshållare för innehåll 7">
            <a:extLst>
              <a:ext uri="{FF2B5EF4-FFF2-40B4-BE49-F238E27FC236}">
                <a16:creationId xmlns:a16="http://schemas.microsoft.com/office/drawing/2014/main" id="{7E8213F4-7913-49BE-BE43-DB25F213F498}"/>
              </a:ext>
            </a:extLst>
          </p:cNvPr>
          <p:cNvSpPr>
            <a:spLocks noGrp="1"/>
          </p:cNvSpPr>
          <p:nvPr>
            <p:ph sz="quarter" idx="13"/>
          </p:nvPr>
        </p:nvSpPr>
        <p:spPr/>
        <p:txBody>
          <a:bodyPr/>
          <a:lstStyle/>
          <a:p>
            <a:r>
              <a:rPr lang="sv-SE" dirty="0"/>
              <a:t>Joint PA </a:t>
            </a:r>
            <a:r>
              <a:rPr lang="sv-SE" dirty="0" err="1"/>
              <a:t>Hazards</a:t>
            </a:r>
            <a:r>
              <a:rPr lang="sv-SE" dirty="0"/>
              <a:t> &amp; PA Nutri </a:t>
            </a:r>
            <a:r>
              <a:rPr lang="sv-SE" dirty="0" err="1"/>
              <a:t>Steering</a:t>
            </a:r>
            <a:r>
              <a:rPr lang="sv-SE" dirty="0"/>
              <a:t> Group Meeting 28 Feb 2024</a:t>
            </a:r>
          </a:p>
        </p:txBody>
      </p:sp>
      <p:sp>
        <p:nvSpPr>
          <p:cNvPr id="6" name="Rubrik 5">
            <a:extLst>
              <a:ext uri="{FF2B5EF4-FFF2-40B4-BE49-F238E27FC236}">
                <a16:creationId xmlns:a16="http://schemas.microsoft.com/office/drawing/2014/main" id="{C3AFB1DD-CED1-466C-876D-2DF1ABDF2E8A}"/>
              </a:ext>
            </a:extLst>
          </p:cNvPr>
          <p:cNvSpPr>
            <a:spLocks noGrp="1"/>
          </p:cNvSpPr>
          <p:nvPr>
            <p:ph type="title"/>
          </p:nvPr>
        </p:nvSpPr>
        <p:spPr/>
        <p:txBody>
          <a:bodyPr/>
          <a:lstStyle/>
          <a:p>
            <a:r>
              <a:rPr lang="sv-SE" dirty="0"/>
              <a:t>6. Decision on </a:t>
            </a:r>
            <a:r>
              <a:rPr lang="sv-SE" dirty="0" err="1"/>
              <a:t>next</a:t>
            </a:r>
            <a:r>
              <a:rPr lang="sv-SE" dirty="0"/>
              <a:t> steps for </a:t>
            </a:r>
            <a:r>
              <a:rPr lang="sv-SE" dirty="0" err="1"/>
              <a:t>youth</a:t>
            </a:r>
            <a:r>
              <a:rPr lang="sv-SE" dirty="0"/>
              <a:t> </a:t>
            </a:r>
            <a:r>
              <a:rPr lang="sv-SE" dirty="0" err="1"/>
              <a:t>engagement</a:t>
            </a:r>
            <a:r>
              <a:rPr lang="sv-SE" dirty="0"/>
              <a:t> in </a:t>
            </a:r>
            <a:r>
              <a:rPr lang="sv-SE" dirty="0" err="1"/>
              <a:t>Steering</a:t>
            </a:r>
            <a:r>
              <a:rPr lang="sv-SE" dirty="0"/>
              <a:t> Groups</a:t>
            </a:r>
          </a:p>
        </p:txBody>
      </p:sp>
    </p:spTree>
    <p:extLst>
      <p:ext uri="{BB962C8B-B14F-4D97-AF65-F5344CB8AC3E}">
        <p14:creationId xmlns:p14="http://schemas.microsoft.com/office/powerpoint/2010/main" val="186942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D994EE-4F2B-4EB1-B8D7-890EE445B252}"/>
              </a:ext>
            </a:extLst>
          </p:cNvPr>
          <p:cNvSpPr>
            <a:spLocks noGrp="1"/>
          </p:cNvSpPr>
          <p:nvPr>
            <p:ph type="title"/>
          </p:nvPr>
        </p:nvSpPr>
        <p:spPr/>
        <p:txBody>
          <a:bodyPr/>
          <a:lstStyle/>
          <a:p>
            <a:r>
              <a:rPr lang="sv-SE" dirty="0"/>
              <a:t>6. Information &amp; </a:t>
            </a:r>
            <a:r>
              <a:rPr lang="sv-SE" dirty="0" err="1"/>
              <a:t>discussion</a:t>
            </a:r>
            <a:r>
              <a:rPr lang="sv-SE" dirty="0"/>
              <a:t> on the EUSBSR </a:t>
            </a:r>
            <a:r>
              <a:rPr lang="sv-SE" dirty="0" err="1"/>
              <a:t>Annual</a:t>
            </a:r>
            <a:r>
              <a:rPr lang="sv-SE" dirty="0"/>
              <a:t> Forum</a:t>
            </a:r>
          </a:p>
        </p:txBody>
      </p:sp>
    </p:spTree>
    <p:extLst>
      <p:ext uri="{BB962C8B-B14F-4D97-AF65-F5344CB8AC3E}">
        <p14:creationId xmlns:p14="http://schemas.microsoft.com/office/powerpoint/2010/main" val="1364749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197AD25F-0795-435A-AB9C-D065E8EC442D}"/>
              </a:ext>
            </a:extLst>
          </p:cNvPr>
          <p:cNvSpPr>
            <a:spLocks noGrp="1"/>
          </p:cNvSpPr>
          <p:nvPr>
            <p:ph idx="1"/>
          </p:nvPr>
        </p:nvSpPr>
        <p:spPr/>
        <p:txBody>
          <a:bodyPr/>
          <a:lstStyle/>
          <a:p>
            <a:r>
              <a:rPr lang="sv-SE" dirty="0" err="1"/>
              <a:t>Takes</a:t>
            </a:r>
            <a:r>
              <a:rPr lang="sv-SE" dirty="0"/>
              <a:t> </a:t>
            </a:r>
            <a:r>
              <a:rPr lang="sv-SE" dirty="0" err="1"/>
              <a:t>place</a:t>
            </a:r>
            <a:r>
              <a:rPr lang="sv-SE" dirty="0"/>
              <a:t> </a:t>
            </a:r>
            <a:r>
              <a:rPr lang="sv-SE" b="1" dirty="0"/>
              <a:t>30-31 </a:t>
            </a:r>
            <a:r>
              <a:rPr lang="sv-SE" b="1" dirty="0" err="1"/>
              <a:t>October</a:t>
            </a:r>
            <a:r>
              <a:rPr lang="sv-SE" b="1" dirty="0"/>
              <a:t> </a:t>
            </a:r>
            <a:r>
              <a:rPr lang="sv-SE" dirty="0"/>
              <a:t>in </a:t>
            </a:r>
            <a:r>
              <a:rPr lang="sv-SE" b="1" dirty="0"/>
              <a:t>Visby</a:t>
            </a:r>
            <a:r>
              <a:rPr lang="sv-SE" dirty="0"/>
              <a:t>, Sweden</a:t>
            </a:r>
          </a:p>
          <a:p>
            <a:r>
              <a:rPr lang="sv-SE" dirty="0"/>
              <a:t>Co-</a:t>
            </a:r>
            <a:r>
              <a:rPr lang="sv-SE" dirty="0" err="1"/>
              <a:t>organised</a:t>
            </a:r>
            <a:r>
              <a:rPr lang="sv-SE" dirty="0"/>
              <a:t> </a:t>
            </a:r>
            <a:r>
              <a:rPr lang="sv-SE" dirty="0" err="1"/>
              <a:t>between</a:t>
            </a:r>
            <a:r>
              <a:rPr lang="sv-SE" dirty="0"/>
              <a:t> the County Administrative Board </a:t>
            </a:r>
            <a:r>
              <a:rPr lang="sv-SE" dirty="0" err="1"/>
              <a:t>of</a:t>
            </a:r>
            <a:r>
              <a:rPr lang="sv-SE" dirty="0"/>
              <a:t> Gotland and Nordic Council </a:t>
            </a:r>
            <a:r>
              <a:rPr lang="sv-SE" dirty="0" err="1"/>
              <a:t>of</a:t>
            </a:r>
            <a:r>
              <a:rPr lang="sv-SE" dirty="0"/>
              <a:t> Ministers </a:t>
            </a:r>
          </a:p>
          <a:p>
            <a:r>
              <a:rPr lang="sv-SE" dirty="0" err="1"/>
              <a:t>Ideas</a:t>
            </a:r>
            <a:r>
              <a:rPr lang="sv-SE" dirty="0"/>
              <a:t> for workshops, </a:t>
            </a:r>
            <a:r>
              <a:rPr lang="sv-SE" dirty="0" err="1"/>
              <a:t>seminars</a:t>
            </a:r>
            <a:r>
              <a:rPr lang="sv-SE" dirty="0"/>
              <a:t> and panel </a:t>
            </a:r>
            <a:r>
              <a:rPr lang="sv-SE" dirty="0" err="1"/>
              <a:t>debates</a:t>
            </a:r>
            <a:r>
              <a:rPr lang="sv-SE" dirty="0"/>
              <a:t> </a:t>
            </a:r>
            <a:r>
              <a:rPr lang="sv-SE" dirty="0" err="1"/>
              <a:t>collected</a:t>
            </a:r>
            <a:r>
              <a:rPr lang="sv-SE" dirty="0"/>
              <a:t> </a:t>
            </a:r>
            <a:r>
              <a:rPr lang="sv-SE" b="1" dirty="0"/>
              <a:t>deadline 15 </a:t>
            </a:r>
            <a:r>
              <a:rPr lang="sv-SE" b="1" dirty="0" err="1"/>
              <a:t>February</a:t>
            </a:r>
            <a:r>
              <a:rPr lang="sv-SE" b="1" dirty="0"/>
              <a:t> 2024</a:t>
            </a:r>
            <a:endParaRPr lang="sv-SE" dirty="0"/>
          </a:p>
          <a:p>
            <a:r>
              <a:rPr lang="sv-SE" dirty="0"/>
              <a:t>PA Nutri and PA </a:t>
            </a:r>
            <a:r>
              <a:rPr lang="sv-SE" dirty="0" err="1"/>
              <a:t>Hazards</a:t>
            </a:r>
            <a:r>
              <a:rPr lang="sv-SE" dirty="0"/>
              <a:t> </a:t>
            </a:r>
            <a:r>
              <a:rPr lang="sv-SE" dirty="0" err="1"/>
              <a:t>have</a:t>
            </a:r>
            <a:r>
              <a:rPr lang="sv-SE" dirty="0"/>
              <a:t> </a:t>
            </a:r>
            <a:r>
              <a:rPr lang="sv-SE" dirty="0" err="1"/>
              <a:t>submitted</a:t>
            </a:r>
            <a:r>
              <a:rPr lang="sv-SE" dirty="0"/>
              <a:t> </a:t>
            </a:r>
            <a:r>
              <a:rPr lang="sv-SE" dirty="0" err="1"/>
              <a:t>two</a:t>
            </a:r>
            <a:r>
              <a:rPr lang="sv-SE" dirty="0"/>
              <a:t> joint </a:t>
            </a:r>
            <a:r>
              <a:rPr lang="sv-SE" dirty="0" err="1"/>
              <a:t>ideas</a:t>
            </a:r>
            <a:r>
              <a:rPr lang="sv-SE" dirty="0"/>
              <a:t>:</a:t>
            </a:r>
          </a:p>
          <a:p>
            <a:pPr lvl="1"/>
            <a:r>
              <a:rPr lang="sv-SE" sz="2000" dirty="0"/>
              <a:t>Workshop to </a:t>
            </a:r>
            <a:r>
              <a:rPr lang="sv-SE" sz="2000" dirty="0" err="1"/>
              <a:t>follow-up</a:t>
            </a:r>
            <a:r>
              <a:rPr lang="sv-SE" sz="2000" dirty="0"/>
              <a:t> on 2023 workshop on </a:t>
            </a:r>
            <a:r>
              <a:rPr lang="sv-SE" sz="2000" dirty="0" err="1"/>
              <a:t>How</a:t>
            </a:r>
            <a:r>
              <a:rPr lang="sv-SE" sz="2000" dirty="0"/>
              <a:t> to support a </a:t>
            </a:r>
            <a:r>
              <a:rPr lang="sv-SE" sz="2000" dirty="0" err="1"/>
              <a:t>sustainable</a:t>
            </a:r>
            <a:r>
              <a:rPr lang="sv-SE" sz="2000" dirty="0"/>
              <a:t> </a:t>
            </a:r>
            <a:r>
              <a:rPr lang="sv-SE" sz="2000" dirty="0" err="1"/>
              <a:t>rebuild</a:t>
            </a:r>
            <a:r>
              <a:rPr lang="sv-SE" sz="2000" dirty="0"/>
              <a:t> in </a:t>
            </a:r>
            <a:r>
              <a:rPr lang="sv-SE" sz="2000" dirty="0" err="1"/>
              <a:t>Ukraine</a:t>
            </a:r>
            <a:endParaRPr lang="sv-SE" sz="2000" dirty="0"/>
          </a:p>
          <a:p>
            <a:pPr lvl="1"/>
            <a:r>
              <a:rPr lang="sv-SE" sz="2000" dirty="0"/>
              <a:t>EUSBSR-</a:t>
            </a:r>
            <a:r>
              <a:rPr lang="sv-SE" sz="2000" dirty="0" err="1"/>
              <a:t>Helcom</a:t>
            </a:r>
            <a:r>
              <a:rPr lang="sv-SE" sz="2000" dirty="0"/>
              <a:t> </a:t>
            </a:r>
            <a:r>
              <a:rPr lang="sv-SE" sz="2000" dirty="0" err="1"/>
              <a:t>complementarities</a:t>
            </a:r>
            <a:r>
              <a:rPr lang="sv-SE" sz="2000" dirty="0"/>
              <a:t> (</a:t>
            </a:r>
            <a:r>
              <a:rPr lang="sv-SE" sz="2000" dirty="0" err="1"/>
              <a:t>Helcom</a:t>
            </a:r>
            <a:r>
              <a:rPr lang="sv-SE" sz="2000" dirty="0"/>
              <a:t> is co-</a:t>
            </a:r>
            <a:r>
              <a:rPr lang="sv-SE" sz="2000" dirty="0" err="1"/>
              <a:t>organiser</a:t>
            </a:r>
            <a:r>
              <a:rPr lang="sv-SE" sz="2000" dirty="0"/>
              <a:t>)</a:t>
            </a:r>
          </a:p>
          <a:p>
            <a:r>
              <a:rPr lang="sv-SE" dirty="0"/>
              <a:t>PA </a:t>
            </a:r>
            <a:r>
              <a:rPr lang="sv-SE" dirty="0" err="1"/>
              <a:t>Hazards</a:t>
            </a:r>
            <a:r>
              <a:rPr lang="sv-SE" dirty="0"/>
              <a:t> has </a:t>
            </a:r>
            <a:r>
              <a:rPr lang="sv-SE" dirty="0" err="1"/>
              <a:t>submitted</a:t>
            </a:r>
            <a:r>
              <a:rPr lang="sv-SE" dirty="0"/>
              <a:t> </a:t>
            </a:r>
            <a:r>
              <a:rPr lang="sv-SE" dirty="0" err="1"/>
              <a:t>one</a:t>
            </a:r>
            <a:r>
              <a:rPr lang="sv-SE" dirty="0"/>
              <a:t> </a:t>
            </a:r>
            <a:r>
              <a:rPr lang="sv-SE" dirty="0" err="1"/>
              <a:t>proposal</a:t>
            </a:r>
            <a:r>
              <a:rPr lang="sv-SE" dirty="0"/>
              <a:t> </a:t>
            </a:r>
            <a:r>
              <a:rPr lang="sv-SE" dirty="0" err="1"/>
              <a:t>together</a:t>
            </a:r>
            <a:r>
              <a:rPr lang="sv-SE" dirty="0"/>
              <a:t> </a:t>
            </a:r>
            <a:r>
              <a:rPr lang="sv-SE" dirty="0" err="1"/>
              <a:t>with</a:t>
            </a:r>
            <a:r>
              <a:rPr lang="sv-SE" dirty="0"/>
              <a:t> the Baltic Sea PFAS </a:t>
            </a:r>
            <a:r>
              <a:rPr lang="sv-SE" dirty="0" err="1"/>
              <a:t>Network</a:t>
            </a:r>
            <a:r>
              <a:rPr lang="sv-SE" dirty="0"/>
              <a:t> and </a:t>
            </a:r>
            <a:r>
              <a:rPr lang="sv-SE" dirty="0" err="1"/>
              <a:t>project</a:t>
            </a:r>
            <a:r>
              <a:rPr lang="sv-SE" dirty="0"/>
              <a:t> EMPEREST: ”</a:t>
            </a:r>
            <a:r>
              <a:rPr lang="sv-SE" dirty="0" err="1"/>
              <a:t>Let’s</a:t>
            </a:r>
            <a:r>
              <a:rPr lang="sv-SE" dirty="0"/>
              <a:t> talk </a:t>
            </a:r>
            <a:r>
              <a:rPr lang="sv-SE" dirty="0" err="1"/>
              <a:t>about</a:t>
            </a:r>
            <a:r>
              <a:rPr lang="sv-SE" dirty="0"/>
              <a:t> PFAS! </a:t>
            </a:r>
            <a:r>
              <a:rPr lang="sv-SE" dirty="0" err="1"/>
              <a:t>Connecting</a:t>
            </a:r>
            <a:r>
              <a:rPr lang="sv-SE" dirty="0"/>
              <a:t> PFAS </a:t>
            </a:r>
            <a:r>
              <a:rPr lang="sv-SE" dirty="0" err="1"/>
              <a:t>Strategies</a:t>
            </a:r>
            <a:r>
              <a:rPr lang="sv-SE" dirty="0"/>
              <a:t> in the BSR Region”</a:t>
            </a:r>
          </a:p>
          <a:p>
            <a:r>
              <a:rPr lang="sv-SE" dirty="0"/>
              <a:t>PA </a:t>
            </a:r>
            <a:r>
              <a:rPr lang="sv-SE" dirty="0" err="1"/>
              <a:t>Nutri</a:t>
            </a:r>
            <a:r>
              <a:rPr lang="sv-SE" dirty="0"/>
              <a:t> </a:t>
            </a:r>
            <a:r>
              <a:rPr lang="sv-SE" dirty="0" err="1"/>
              <a:t>submitted</a:t>
            </a:r>
            <a:r>
              <a:rPr lang="sv-SE" dirty="0"/>
              <a:t> a </a:t>
            </a:r>
            <a:r>
              <a:rPr lang="sv-SE" dirty="0" err="1"/>
              <a:t>proposal</a:t>
            </a:r>
            <a:r>
              <a:rPr lang="sv-SE" dirty="0"/>
              <a:t> </a:t>
            </a:r>
            <a:r>
              <a:rPr lang="sv-SE" dirty="0" err="1"/>
              <a:t>about</a:t>
            </a:r>
            <a:r>
              <a:rPr lang="sv-SE" dirty="0"/>
              <a:t> </a:t>
            </a:r>
            <a:r>
              <a:rPr lang="sv-SE" dirty="0" err="1"/>
              <a:t>wastewater</a:t>
            </a:r>
            <a:r>
              <a:rPr lang="sv-SE" dirty="0"/>
              <a:t> </a:t>
            </a:r>
            <a:r>
              <a:rPr lang="sv-SE" dirty="0" err="1"/>
              <a:t>treatment</a:t>
            </a:r>
            <a:r>
              <a:rPr lang="sv-SE" dirty="0"/>
              <a:t> in </a:t>
            </a:r>
            <a:r>
              <a:rPr lang="sv-SE" dirty="0" err="1"/>
              <a:t>touristic</a:t>
            </a:r>
            <a:r>
              <a:rPr lang="sv-SE" dirty="0"/>
              <a:t> </a:t>
            </a:r>
            <a:r>
              <a:rPr lang="sv-SE" dirty="0" err="1"/>
              <a:t>towns</a:t>
            </a:r>
            <a:r>
              <a:rPr lang="sv-SE" dirty="0"/>
              <a:t> </a:t>
            </a:r>
            <a:r>
              <a:rPr lang="sv-SE" dirty="0" err="1"/>
              <a:t>together</a:t>
            </a:r>
            <a:r>
              <a:rPr lang="sv-SE" dirty="0"/>
              <a:t> </a:t>
            </a:r>
            <a:r>
              <a:rPr lang="sv-SE" dirty="0" err="1"/>
              <a:t>with</a:t>
            </a:r>
            <a:r>
              <a:rPr lang="sv-SE" dirty="0"/>
              <a:t> PA </a:t>
            </a:r>
            <a:r>
              <a:rPr lang="sv-SE" dirty="0" err="1"/>
              <a:t>Tourism</a:t>
            </a:r>
            <a:r>
              <a:rPr lang="sv-SE" dirty="0"/>
              <a:t> (support NURSECOAST II and </a:t>
            </a:r>
            <a:r>
              <a:rPr lang="sv-SE" dirty="0" err="1"/>
              <a:t>other</a:t>
            </a:r>
            <a:r>
              <a:rPr lang="sv-SE" dirty="0"/>
              <a:t> </a:t>
            </a:r>
            <a:r>
              <a:rPr lang="sv-SE" dirty="0" err="1"/>
              <a:t>releted</a:t>
            </a:r>
            <a:r>
              <a:rPr lang="sv-SE" dirty="0"/>
              <a:t> </a:t>
            </a:r>
            <a:r>
              <a:rPr lang="sv-SE" dirty="0" err="1"/>
              <a:t>projects</a:t>
            </a:r>
            <a:r>
              <a:rPr lang="sv-SE" dirty="0"/>
              <a:t> and try to </a:t>
            </a:r>
            <a:r>
              <a:rPr lang="sv-SE" dirty="0" err="1"/>
              <a:t>engage</a:t>
            </a:r>
            <a:r>
              <a:rPr lang="sv-SE" dirty="0"/>
              <a:t> </a:t>
            </a:r>
            <a:r>
              <a:rPr lang="sv-SE" dirty="0" err="1"/>
              <a:t>with</a:t>
            </a:r>
            <a:r>
              <a:rPr lang="sv-SE" dirty="0"/>
              <a:t> </a:t>
            </a:r>
            <a:r>
              <a:rPr lang="sv-SE" dirty="0" err="1"/>
              <a:t>local</a:t>
            </a:r>
            <a:r>
              <a:rPr lang="sv-SE" dirty="0"/>
              <a:t> </a:t>
            </a:r>
            <a:r>
              <a:rPr lang="sv-SE" dirty="0" err="1"/>
              <a:t>stakeholders</a:t>
            </a:r>
            <a:r>
              <a:rPr lang="sv-SE" dirty="0"/>
              <a:t>)</a:t>
            </a:r>
          </a:p>
          <a:p>
            <a:pPr lvl="1"/>
            <a:endParaRPr lang="sv-SE" dirty="0"/>
          </a:p>
        </p:txBody>
      </p:sp>
      <p:sp>
        <p:nvSpPr>
          <p:cNvPr id="5" name="Platshållare för innehåll 4">
            <a:extLst>
              <a:ext uri="{FF2B5EF4-FFF2-40B4-BE49-F238E27FC236}">
                <a16:creationId xmlns:a16="http://schemas.microsoft.com/office/drawing/2014/main" id="{C0806F43-16A3-471E-8F71-12B606E477B4}"/>
              </a:ext>
            </a:extLst>
          </p:cNvPr>
          <p:cNvSpPr>
            <a:spLocks noGrp="1"/>
          </p:cNvSpPr>
          <p:nvPr>
            <p:ph sz="quarter" idx="13"/>
          </p:nvPr>
        </p:nvSpPr>
        <p:spPr/>
        <p:txBody>
          <a:bodyPr/>
          <a:lstStyle/>
          <a:p>
            <a:r>
              <a:rPr lang="sv-SE" sz="1600" dirty="0">
                <a:solidFill>
                  <a:schemeClr val="accent1">
                    <a:lumMod val="75000"/>
                  </a:schemeClr>
                </a:solidFill>
              </a:rPr>
              <a:t>Joint PA </a:t>
            </a:r>
            <a:r>
              <a:rPr lang="sv-SE" sz="1600" dirty="0" err="1">
                <a:solidFill>
                  <a:schemeClr val="accent1">
                    <a:lumMod val="75000"/>
                  </a:schemeClr>
                </a:solidFill>
              </a:rPr>
              <a:t>Hazards</a:t>
            </a:r>
            <a:r>
              <a:rPr lang="sv-SE" sz="1600" dirty="0">
                <a:solidFill>
                  <a:schemeClr val="accent1">
                    <a:lumMod val="75000"/>
                  </a:schemeClr>
                </a:solidFill>
              </a:rPr>
              <a:t> &amp; PA Nutri </a:t>
            </a:r>
            <a:r>
              <a:rPr lang="sv-SE" sz="1600" dirty="0" err="1">
                <a:solidFill>
                  <a:schemeClr val="accent1">
                    <a:lumMod val="75000"/>
                  </a:schemeClr>
                </a:solidFill>
              </a:rPr>
              <a:t>Steering</a:t>
            </a:r>
            <a:r>
              <a:rPr lang="sv-SE" sz="1600" dirty="0">
                <a:solidFill>
                  <a:schemeClr val="accent1">
                    <a:lumMod val="75000"/>
                  </a:schemeClr>
                </a:solidFill>
              </a:rPr>
              <a:t> Group Meeting 28 Feb 2024</a:t>
            </a:r>
          </a:p>
        </p:txBody>
      </p:sp>
      <p:sp>
        <p:nvSpPr>
          <p:cNvPr id="3" name="Rubrik 2">
            <a:extLst>
              <a:ext uri="{FF2B5EF4-FFF2-40B4-BE49-F238E27FC236}">
                <a16:creationId xmlns:a16="http://schemas.microsoft.com/office/drawing/2014/main" id="{C93D5C34-E53E-4E79-B180-626E2942DD6A}"/>
              </a:ext>
            </a:extLst>
          </p:cNvPr>
          <p:cNvSpPr>
            <a:spLocks noGrp="1"/>
          </p:cNvSpPr>
          <p:nvPr>
            <p:ph type="title"/>
          </p:nvPr>
        </p:nvSpPr>
        <p:spPr/>
        <p:txBody>
          <a:bodyPr/>
          <a:lstStyle/>
          <a:p>
            <a:r>
              <a:rPr lang="sv-SE" dirty="0"/>
              <a:t>Information &amp; </a:t>
            </a:r>
            <a:r>
              <a:rPr lang="sv-SE" dirty="0" err="1"/>
              <a:t>discussion</a:t>
            </a:r>
            <a:r>
              <a:rPr lang="sv-SE" dirty="0"/>
              <a:t> on the EUSBSR </a:t>
            </a:r>
            <a:r>
              <a:rPr lang="sv-SE" dirty="0" err="1"/>
              <a:t>Annual</a:t>
            </a:r>
            <a:r>
              <a:rPr lang="sv-SE" dirty="0"/>
              <a:t> Forum</a:t>
            </a:r>
          </a:p>
        </p:txBody>
      </p:sp>
    </p:spTree>
    <p:extLst>
      <p:ext uri="{BB962C8B-B14F-4D97-AF65-F5344CB8AC3E}">
        <p14:creationId xmlns:p14="http://schemas.microsoft.com/office/powerpoint/2010/main" val="891287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0FE945-F1E2-4528-9B44-EAA12922B947}"/>
              </a:ext>
            </a:extLst>
          </p:cNvPr>
          <p:cNvSpPr>
            <a:spLocks noGrp="1"/>
          </p:cNvSpPr>
          <p:nvPr>
            <p:ph type="title"/>
          </p:nvPr>
        </p:nvSpPr>
        <p:spPr/>
        <p:txBody>
          <a:bodyPr>
            <a:normAutofit fontScale="90000"/>
          </a:bodyPr>
          <a:lstStyle/>
          <a:p>
            <a:r>
              <a:rPr lang="sv-SE" dirty="0"/>
              <a:t>7. Information on revision </a:t>
            </a:r>
            <a:r>
              <a:rPr lang="sv-SE" dirty="0" err="1"/>
              <a:t>of</a:t>
            </a:r>
            <a:r>
              <a:rPr lang="sv-SE" dirty="0"/>
              <a:t> the EUSBSR Action Plan – process </a:t>
            </a:r>
            <a:r>
              <a:rPr lang="sv-SE" dirty="0" err="1"/>
              <a:t>with</a:t>
            </a:r>
            <a:r>
              <a:rPr lang="sv-SE" dirty="0"/>
              <a:t> </a:t>
            </a:r>
            <a:r>
              <a:rPr lang="sv-SE" dirty="0" err="1"/>
              <a:t>Steering</a:t>
            </a:r>
            <a:r>
              <a:rPr lang="sv-SE" dirty="0"/>
              <a:t> Groups</a:t>
            </a:r>
            <a:br>
              <a:rPr lang="sv-SE" b="0" dirty="0"/>
            </a:br>
            <a:r>
              <a:rPr lang="sv-SE" b="0" dirty="0"/>
              <a:t>Elsi Kauppinen (PAC Nutri) &amp; Louise Floman (PAC </a:t>
            </a:r>
            <a:r>
              <a:rPr lang="sv-SE" b="0" dirty="0" err="1"/>
              <a:t>Hazards</a:t>
            </a:r>
            <a:r>
              <a:rPr lang="sv-SE" b="0" dirty="0"/>
              <a:t>)</a:t>
            </a:r>
            <a:endParaRPr lang="sv-SE" dirty="0"/>
          </a:p>
        </p:txBody>
      </p:sp>
    </p:spTree>
    <p:extLst>
      <p:ext uri="{BB962C8B-B14F-4D97-AF65-F5344CB8AC3E}">
        <p14:creationId xmlns:p14="http://schemas.microsoft.com/office/powerpoint/2010/main" val="532633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AAB2E35B-B23E-4033-B61D-2A5A33511786}"/>
              </a:ext>
            </a:extLst>
          </p:cNvPr>
          <p:cNvSpPr>
            <a:spLocks noGrp="1"/>
          </p:cNvSpPr>
          <p:nvPr>
            <p:ph idx="1"/>
          </p:nvPr>
        </p:nvSpPr>
        <p:spPr>
          <a:xfrm>
            <a:off x="862508" y="2474843"/>
            <a:ext cx="9528869" cy="3611080"/>
          </a:xfrm>
        </p:spPr>
        <p:txBody>
          <a:bodyPr/>
          <a:lstStyle/>
          <a:p>
            <a:r>
              <a:rPr lang="sv-SE" dirty="0"/>
              <a:t>2024 May/June: Process </a:t>
            </a:r>
            <a:r>
              <a:rPr lang="sv-SE" dirty="0" err="1"/>
              <a:t>involving</a:t>
            </a:r>
            <a:r>
              <a:rPr lang="sv-SE" dirty="0"/>
              <a:t> </a:t>
            </a:r>
            <a:r>
              <a:rPr lang="sv-SE" dirty="0" err="1"/>
              <a:t>Steering</a:t>
            </a:r>
            <a:r>
              <a:rPr lang="sv-SE" dirty="0"/>
              <a:t> Group </a:t>
            </a:r>
            <a:r>
              <a:rPr lang="sv-SE" dirty="0" err="1"/>
              <a:t>members</a:t>
            </a:r>
            <a:r>
              <a:rPr lang="sv-SE" dirty="0"/>
              <a:t> (</a:t>
            </a:r>
            <a:r>
              <a:rPr lang="sv-SE" dirty="0" err="1"/>
              <a:t>Interreg</a:t>
            </a:r>
            <a:r>
              <a:rPr lang="sv-SE" dirty="0"/>
              <a:t> Baltic Sea Region)</a:t>
            </a:r>
          </a:p>
          <a:p>
            <a:r>
              <a:rPr lang="sv-SE" dirty="0"/>
              <a:t>2024 </a:t>
            </a:r>
            <a:r>
              <a:rPr lang="sv-SE" dirty="0" err="1"/>
              <a:t>Autumn</a:t>
            </a:r>
            <a:r>
              <a:rPr lang="sv-SE" dirty="0"/>
              <a:t>: Preparation </a:t>
            </a:r>
            <a:r>
              <a:rPr lang="sv-SE" dirty="0" err="1"/>
              <a:t>of</a:t>
            </a:r>
            <a:r>
              <a:rPr lang="sv-SE" dirty="0"/>
              <a:t> </a:t>
            </a:r>
            <a:r>
              <a:rPr lang="sv-SE" dirty="0" err="1"/>
              <a:t>informal</a:t>
            </a:r>
            <a:r>
              <a:rPr lang="sv-SE" dirty="0"/>
              <a:t> </a:t>
            </a:r>
            <a:r>
              <a:rPr lang="sv-SE" dirty="0" err="1"/>
              <a:t>proposal</a:t>
            </a:r>
            <a:r>
              <a:rPr lang="sv-SE" dirty="0"/>
              <a:t> for </a:t>
            </a:r>
            <a:r>
              <a:rPr lang="sv-SE" dirty="0" err="1"/>
              <a:t>Priority</a:t>
            </a:r>
            <a:r>
              <a:rPr lang="sv-SE" dirty="0"/>
              <a:t> Areas, submission by </a:t>
            </a:r>
            <a:r>
              <a:rPr lang="sv-SE" dirty="0" err="1"/>
              <a:t>October</a:t>
            </a:r>
            <a:r>
              <a:rPr lang="sv-SE" dirty="0"/>
              <a:t>?</a:t>
            </a:r>
          </a:p>
          <a:p>
            <a:r>
              <a:rPr lang="sv-SE" dirty="0"/>
              <a:t>2025: EC </a:t>
            </a:r>
            <a:r>
              <a:rPr lang="sv-SE" dirty="0" err="1"/>
              <a:t>proposal</a:t>
            </a:r>
            <a:r>
              <a:rPr lang="sv-SE" dirty="0"/>
              <a:t> </a:t>
            </a:r>
            <a:r>
              <a:rPr lang="sv-SE" dirty="0" err="1"/>
              <a:t>of</a:t>
            </a:r>
            <a:r>
              <a:rPr lang="sv-SE" dirty="0"/>
              <a:t> new Action plan, formal process</a:t>
            </a:r>
          </a:p>
          <a:p>
            <a:r>
              <a:rPr lang="sv-SE" dirty="0"/>
              <a:t>2026 </a:t>
            </a:r>
            <a:r>
              <a:rPr lang="sv-SE" dirty="0" err="1"/>
              <a:t>January</a:t>
            </a:r>
            <a:r>
              <a:rPr lang="sv-SE" dirty="0"/>
              <a:t>: Adoption </a:t>
            </a:r>
            <a:r>
              <a:rPr lang="sv-SE" dirty="0" err="1"/>
              <a:t>of</a:t>
            </a:r>
            <a:r>
              <a:rPr lang="sv-SE" dirty="0"/>
              <a:t> new Action Plan</a:t>
            </a:r>
          </a:p>
        </p:txBody>
      </p:sp>
      <p:sp>
        <p:nvSpPr>
          <p:cNvPr id="5" name="Platshållare för innehåll 4">
            <a:extLst>
              <a:ext uri="{FF2B5EF4-FFF2-40B4-BE49-F238E27FC236}">
                <a16:creationId xmlns:a16="http://schemas.microsoft.com/office/drawing/2014/main" id="{7693B244-89F4-423E-9CAB-4E701ADCE752}"/>
              </a:ext>
            </a:extLst>
          </p:cNvPr>
          <p:cNvSpPr>
            <a:spLocks noGrp="1"/>
          </p:cNvSpPr>
          <p:nvPr>
            <p:ph sz="quarter" idx="13"/>
          </p:nvPr>
        </p:nvSpPr>
        <p:spPr/>
        <p:txBody>
          <a:bodyPr/>
          <a:lstStyle/>
          <a:p>
            <a:r>
              <a:rPr lang="sv-SE" dirty="0"/>
              <a:t>Joint PA </a:t>
            </a:r>
            <a:r>
              <a:rPr lang="sv-SE" dirty="0" err="1"/>
              <a:t>Hazards</a:t>
            </a:r>
            <a:r>
              <a:rPr lang="sv-SE" dirty="0"/>
              <a:t> &amp; PA Nutri </a:t>
            </a:r>
            <a:r>
              <a:rPr lang="sv-SE" dirty="0" err="1"/>
              <a:t>Steering</a:t>
            </a:r>
            <a:r>
              <a:rPr lang="sv-SE" dirty="0"/>
              <a:t> Group Meeting 28 Feb 2024</a:t>
            </a:r>
          </a:p>
        </p:txBody>
      </p:sp>
      <p:sp>
        <p:nvSpPr>
          <p:cNvPr id="3" name="Rubrik 2">
            <a:extLst>
              <a:ext uri="{FF2B5EF4-FFF2-40B4-BE49-F238E27FC236}">
                <a16:creationId xmlns:a16="http://schemas.microsoft.com/office/drawing/2014/main" id="{79683FF8-14A5-47DC-9A61-34EAFADE7855}"/>
              </a:ext>
            </a:extLst>
          </p:cNvPr>
          <p:cNvSpPr>
            <a:spLocks noGrp="1"/>
          </p:cNvSpPr>
          <p:nvPr>
            <p:ph type="title"/>
          </p:nvPr>
        </p:nvSpPr>
        <p:spPr>
          <a:xfrm>
            <a:off x="862508" y="1392581"/>
            <a:ext cx="10972800" cy="883480"/>
          </a:xfrm>
        </p:spPr>
        <p:txBody>
          <a:bodyPr/>
          <a:lstStyle/>
          <a:p>
            <a:r>
              <a:rPr lang="sv-SE" dirty="0"/>
              <a:t>7. Information on revision </a:t>
            </a:r>
            <a:r>
              <a:rPr lang="sv-SE" dirty="0" err="1"/>
              <a:t>of</a:t>
            </a:r>
            <a:r>
              <a:rPr lang="sv-SE" dirty="0"/>
              <a:t> EUSBSR </a:t>
            </a:r>
            <a:r>
              <a:rPr lang="sv-SE" dirty="0" err="1"/>
              <a:t>strategy</a:t>
            </a:r>
            <a:r>
              <a:rPr lang="sv-SE" dirty="0"/>
              <a:t> – process </a:t>
            </a:r>
            <a:r>
              <a:rPr lang="sv-SE" dirty="0" err="1"/>
              <a:t>with</a:t>
            </a:r>
            <a:r>
              <a:rPr lang="sv-SE" dirty="0"/>
              <a:t> </a:t>
            </a:r>
            <a:r>
              <a:rPr lang="sv-SE" dirty="0" err="1"/>
              <a:t>steering</a:t>
            </a:r>
            <a:r>
              <a:rPr lang="sv-SE" dirty="0"/>
              <a:t> </a:t>
            </a:r>
            <a:r>
              <a:rPr lang="sv-SE" dirty="0" err="1"/>
              <a:t>groups</a:t>
            </a:r>
            <a:r>
              <a:rPr lang="sv-SE" dirty="0"/>
              <a:t>: Tentative </a:t>
            </a:r>
            <a:r>
              <a:rPr lang="sv-SE" dirty="0" err="1"/>
              <a:t>timeline</a:t>
            </a:r>
            <a:endParaRPr lang="sv-SE" dirty="0"/>
          </a:p>
        </p:txBody>
      </p:sp>
    </p:spTree>
    <p:extLst>
      <p:ext uri="{BB962C8B-B14F-4D97-AF65-F5344CB8AC3E}">
        <p14:creationId xmlns:p14="http://schemas.microsoft.com/office/powerpoint/2010/main" val="1271211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79683FF8-14A5-47DC-9A61-34EAFADE7855}"/>
              </a:ext>
            </a:extLst>
          </p:cNvPr>
          <p:cNvSpPr>
            <a:spLocks noGrp="1"/>
          </p:cNvSpPr>
          <p:nvPr>
            <p:ph type="title"/>
          </p:nvPr>
        </p:nvSpPr>
        <p:spPr>
          <a:xfrm>
            <a:off x="862508" y="1125521"/>
            <a:ext cx="10457645" cy="428056"/>
          </a:xfrm>
        </p:spPr>
        <p:txBody>
          <a:bodyPr/>
          <a:lstStyle/>
          <a:p>
            <a:r>
              <a:rPr lang="sv-SE" dirty="0">
                <a:highlight>
                  <a:srgbClr val="FFFF00"/>
                </a:highlight>
              </a:rPr>
              <a:t>ALTERNATIVE SLIDE</a:t>
            </a:r>
            <a:br>
              <a:rPr lang="sv-SE" dirty="0"/>
            </a:br>
            <a:r>
              <a:rPr lang="sv-SE" dirty="0"/>
              <a:t>7. Information on post-2027 and EUSBSR </a:t>
            </a:r>
            <a:r>
              <a:rPr lang="sv-SE" dirty="0" err="1"/>
              <a:t>strategy</a:t>
            </a:r>
            <a:r>
              <a:rPr lang="sv-SE" dirty="0"/>
              <a:t>  - Tentative </a:t>
            </a:r>
            <a:r>
              <a:rPr lang="sv-SE" dirty="0" err="1"/>
              <a:t>timelines</a:t>
            </a:r>
            <a:endParaRPr lang="sv-SE" dirty="0"/>
          </a:p>
        </p:txBody>
      </p:sp>
      <p:sp>
        <p:nvSpPr>
          <p:cNvPr id="4" name="Platshållare för innehåll 3">
            <a:extLst>
              <a:ext uri="{FF2B5EF4-FFF2-40B4-BE49-F238E27FC236}">
                <a16:creationId xmlns:a16="http://schemas.microsoft.com/office/drawing/2014/main" id="{AAB2E35B-B23E-4033-B61D-2A5A33511786}"/>
              </a:ext>
            </a:extLst>
          </p:cNvPr>
          <p:cNvSpPr>
            <a:spLocks noGrp="1"/>
          </p:cNvSpPr>
          <p:nvPr>
            <p:ph sz="half" idx="1"/>
          </p:nvPr>
        </p:nvSpPr>
        <p:spPr/>
        <p:txBody>
          <a:bodyPr/>
          <a:lstStyle/>
          <a:p>
            <a:pPr marL="0" indent="0">
              <a:buNone/>
            </a:pPr>
            <a:r>
              <a:rPr lang="en-GB" b="1" dirty="0"/>
              <a:t>Post-2027 consultations by Interreg BSR</a:t>
            </a:r>
          </a:p>
          <a:p>
            <a:r>
              <a:rPr lang="en-GB" dirty="0"/>
              <a:t>2024 May/June: Process involving Steering Group members (Interreg Baltic Sea Region)</a:t>
            </a:r>
          </a:p>
          <a:p>
            <a:pPr lvl="1"/>
            <a:r>
              <a:rPr lang="en-GB" sz="1800" dirty="0"/>
              <a:t>Part of stakeholder consultations</a:t>
            </a:r>
          </a:p>
          <a:p>
            <a:r>
              <a:rPr lang="en-GB" dirty="0"/>
              <a:t>In 2025 summary of stakeholder consultations (?)</a:t>
            </a:r>
          </a:p>
        </p:txBody>
      </p:sp>
      <p:sp>
        <p:nvSpPr>
          <p:cNvPr id="5" name="Platshållare för innehåll 4">
            <a:extLst>
              <a:ext uri="{FF2B5EF4-FFF2-40B4-BE49-F238E27FC236}">
                <a16:creationId xmlns:a16="http://schemas.microsoft.com/office/drawing/2014/main" id="{7693B244-89F4-423E-9CAB-4E701ADCE752}"/>
              </a:ext>
            </a:extLst>
          </p:cNvPr>
          <p:cNvSpPr>
            <a:spLocks noGrp="1"/>
          </p:cNvSpPr>
          <p:nvPr>
            <p:ph sz="half" idx="2"/>
          </p:nvPr>
        </p:nvSpPr>
        <p:spPr/>
        <p:txBody>
          <a:bodyPr/>
          <a:lstStyle/>
          <a:p>
            <a:pPr marL="0" indent="0">
              <a:buNone/>
            </a:pPr>
            <a:r>
              <a:rPr lang="en-GB" b="1" dirty="0"/>
              <a:t>EUSBSR Action Plan update</a:t>
            </a:r>
          </a:p>
          <a:p>
            <a:r>
              <a:rPr lang="en-GB" dirty="0"/>
              <a:t>5-8/2024 BSP prepares templates for PA Actions with PACs and NCG</a:t>
            </a:r>
          </a:p>
          <a:p>
            <a:r>
              <a:rPr lang="en-GB" dirty="0"/>
              <a:t>9-12/2024 PAs prepare their first drafts</a:t>
            </a:r>
          </a:p>
          <a:p>
            <a:r>
              <a:rPr lang="en-GB" dirty="0"/>
              <a:t>1/2025 NCG decides on PAs which prepare final Actions</a:t>
            </a:r>
          </a:p>
          <a:p>
            <a:r>
              <a:rPr lang="en-GB" dirty="0"/>
              <a:t>2-5/2025 PAs prepare their final Actions</a:t>
            </a:r>
          </a:p>
          <a:p>
            <a:r>
              <a:rPr lang="en-GB" dirty="0"/>
              <a:t>6-7/2025 AP is approved with the NCG</a:t>
            </a:r>
          </a:p>
          <a:p>
            <a:r>
              <a:rPr lang="en-GB" dirty="0"/>
              <a:t>8-12/2025 AP goes to the EC internal consultation process</a:t>
            </a:r>
          </a:p>
          <a:p>
            <a:r>
              <a:rPr lang="en-GB" dirty="0"/>
              <a:t>1/2026 AP is approved and published</a:t>
            </a:r>
          </a:p>
        </p:txBody>
      </p:sp>
      <p:sp>
        <p:nvSpPr>
          <p:cNvPr id="2" name="Content Placeholder 1">
            <a:extLst>
              <a:ext uri="{FF2B5EF4-FFF2-40B4-BE49-F238E27FC236}">
                <a16:creationId xmlns:a16="http://schemas.microsoft.com/office/drawing/2014/main" id="{93F06AAB-FD40-5488-EC2A-71D36F7673A1}"/>
              </a:ext>
            </a:extLst>
          </p:cNvPr>
          <p:cNvSpPr>
            <a:spLocks noGrp="1"/>
          </p:cNvSpPr>
          <p:nvPr>
            <p:ph sz="quarter" idx="13"/>
          </p:nvPr>
        </p:nvSpPr>
        <p:spPr/>
        <p:txBody>
          <a:bodyPr/>
          <a:lstStyle/>
          <a:p>
            <a:endParaRPr lang="en-GB"/>
          </a:p>
        </p:txBody>
      </p:sp>
      <p:sp>
        <p:nvSpPr>
          <p:cNvPr id="7" name="TextBox 6">
            <a:extLst>
              <a:ext uri="{FF2B5EF4-FFF2-40B4-BE49-F238E27FC236}">
                <a16:creationId xmlns:a16="http://schemas.microsoft.com/office/drawing/2014/main" id="{12F0EA48-0F79-6B61-071B-47239964A530}"/>
              </a:ext>
            </a:extLst>
          </p:cNvPr>
          <p:cNvSpPr txBox="1"/>
          <p:nvPr/>
        </p:nvSpPr>
        <p:spPr>
          <a:xfrm>
            <a:off x="1538116" y="5972175"/>
            <a:ext cx="8651984" cy="646331"/>
          </a:xfrm>
          <a:prstGeom prst="rect">
            <a:avLst/>
          </a:prstGeom>
          <a:noFill/>
        </p:spPr>
        <p:txBody>
          <a:bodyPr wrap="none" rtlCol="0">
            <a:spAutoFit/>
          </a:bodyPr>
          <a:lstStyle/>
          <a:p>
            <a:pPr algn="ctr"/>
            <a:r>
              <a:rPr lang="fi-FI" u="sng" dirty="0" err="1"/>
              <a:t>Joint</a:t>
            </a:r>
            <a:r>
              <a:rPr lang="fi-FI" u="sng" dirty="0"/>
              <a:t> agenda:</a:t>
            </a:r>
          </a:p>
          <a:p>
            <a:pPr algn="ctr"/>
            <a:r>
              <a:rPr lang="fi-FI" dirty="0" err="1"/>
              <a:t>Why</a:t>
            </a:r>
            <a:r>
              <a:rPr lang="fi-FI" dirty="0"/>
              <a:t> </a:t>
            </a:r>
            <a:r>
              <a:rPr lang="fi-FI" dirty="0" err="1"/>
              <a:t>cooperation</a:t>
            </a:r>
            <a:r>
              <a:rPr lang="fi-FI" dirty="0"/>
              <a:t> in </a:t>
            </a:r>
            <a:r>
              <a:rPr lang="fi-FI" dirty="0" err="1"/>
              <a:t>the</a:t>
            </a:r>
            <a:r>
              <a:rPr lang="fi-FI" dirty="0"/>
              <a:t> Baltic Sea </a:t>
            </a:r>
            <a:r>
              <a:rPr lang="fi-FI" dirty="0" err="1"/>
              <a:t>Region</a:t>
            </a:r>
            <a:r>
              <a:rPr lang="fi-FI" dirty="0"/>
              <a:t> is </a:t>
            </a:r>
            <a:r>
              <a:rPr lang="fi-FI" dirty="0" err="1"/>
              <a:t>important</a:t>
            </a:r>
            <a:r>
              <a:rPr lang="fi-FI" dirty="0"/>
              <a:t>, and </a:t>
            </a:r>
            <a:r>
              <a:rPr lang="fi-FI" dirty="0" err="1"/>
              <a:t>how</a:t>
            </a:r>
            <a:r>
              <a:rPr lang="fi-FI" dirty="0"/>
              <a:t> </a:t>
            </a:r>
            <a:r>
              <a:rPr lang="fi-FI" dirty="0" err="1"/>
              <a:t>that</a:t>
            </a:r>
            <a:r>
              <a:rPr lang="fi-FI" dirty="0"/>
              <a:t> </a:t>
            </a:r>
            <a:r>
              <a:rPr lang="fi-FI" dirty="0" err="1"/>
              <a:t>should</a:t>
            </a:r>
            <a:r>
              <a:rPr lang="fi-FI" dirty="0"/>
              <a:t> </a:t>
            </a:r>
            <a:r>
              <a:rPr lang="fi-FI" dirty="0" err="1"/>
              <a:t>be</a:t>
            </a:r>
            <a:r>
              <a:rPr lang="fi-FI" dirty="0"/>
              <a:t> </a:t>
            </a:r>
            <a:r>
              <a:rPr lang="fi-FI" dirty="0" err="1"/>
              <a:t>carried</a:t>
            </a:r>
            <a:r>
              <a:rPr lang="fi-FI" dirty="0"/>
              <a:t> out</a:t>
            </a:r>
            <a:endParaRPr lang="en-GB" dirty="0"/>
          </a:p>
        </p:txBody>
      </p:sp>
    </p:spTree>
    <p:extLst>
      <p:ext uri="{BB962C8B-B14F-4D97-AF65-F5344CB8AC3E}">
        <p14:creationId xmlns:p14="http://schemas.microsoft.com/office/powerpoint/2010/main" val="3136868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marL="0" indent="0">
              <a:buNone/>
            </a:pPr>
            <a:endParaRPr lang="sv-SE" dirty="0"/>
          </a:p>
          <a:p>
            <a:pPr marL="0" indent="0">
              <a:buNone/>
            </a:pPr>
            <a:endParaRPr lang="sv-SE" dirty="0"/>
          </a:p>
          <a:p>
            <a:pPr marL="0" indent="0">
              <a:buNone/>
            </a:pPr>
            <a:r>
              <a:rPr lang="sv-SE" sz="2400" dirty="0"/>
              <a:t>10.00 – 11.30 Joint PA </a:t>
            </a:r>
            <a:r>
              <a:rPr lang="sv-SE" sz="2400" dirty="0" err="1"/>
              <a:t>Hazards</a:t>
            </a:r>
            <a:r>
              <a:rPr lang="sv-SE" sz="2400" dirty="0"/>
              <a:t> &amp; PA Nutri </a:t>
            </a:r>
            <a:r>
              <a:rPr lang="sv-SE" sz="2400" dirty="0" err="1"/>
              <a:t>Steering</a:t>
            </a:r>
            <a:r>
              <a:rPr lang="sv-SE" sz="2400" dirty="0"/>
              <a:t> Group meeting </a:t>
            </a:r>
          </a:p>
          <a:p>
            <a:pPr marL="0" indent="0">
              <a:buNone/>
            </a:pPr>
            <a:endParaRPr lang="sv-SE" sz="2400" dirty="0"/>
          </a:p>
          <a:p>
            <a:pPr marL="0" indent="0">
              <a:buNone/>
            </a:pPr>
            <a:r>
              <a:rPr lang="sv-SE" sz="2400" dirty="0"/>
              <a:t>LUNCH</a:t>
            </a:r>
          </a:p>
          <a:p>
            <a:pPr marL="0" indent="0">
              <a:buNone/>
            </a:pPr>
            <a:endParaRPr lang="sv-SE" sz="2400" dirty="0"/>
          </a:p>
          <a:p>
            <a:pPr marL="0" indent="0">
              <a:buNone/>
            </a:pPr>
            <a:r>
              <a:rPr lang="sv-SE" sz="2400" dirty="0"/>
              <a:t>13.00 – 16.30 Workshop</a:t>
            </a:r>
          </a:p>
        </p:txBody>
      </p:sp>
      <p:sp>
        <p:nvSpPr>
          <p:cNvPr id="3" name="Platshållare för innehåll 2"/>
          <p:cNvSpPr>
            <a:spLocks noGrp="1"/>
          </p:cNvSpPr>
          <p:nvPr>
            <p:ph sz="quarter" idx="13"/>
          </p:nvPr>
        </p:nvSpPr>
        <p:spPr/>
        <p:txBody>
          <a:bodyPr/>
          <a:lstStyle/>
          <a:p>
            <a:r>
              <a:rPr lang="sv-SE" dirty="0"/>
              <a:t>Joint PA </a:t>
            </a:r>
            <a:r>
              <a:rPr lang="sv-SE" dirty="0" err="1"/>
              <a:t>Hazards</a:t>
            </a:r>
            <a:r>
              <a:rPr lang="sv-SE" dirty="0"/>
              <a:t> &amp; PA Nutri </a:t>
            </a:r>
            <a:r>
              <a:rPr lang="sv-SE" dirty="0" err="1"/>
              <a:t>Steering</a:t>
            </a:r>
            <a:r>
              <a:rPr lang="sv-SE" dirty="0"/>
              <a:t> Group Meeting 28 Feb 2024</a:t>
            </a:r>
          </a:p>
        </p:txBody>
      </p:sp>
      <p:sp>
        <p:nvSpPr>
          <p:cNvPr id="4" name="Rubrik 3"/>
          <p:cNvSpPr>
            <a:spLocks noGrp="1"/>
          </p:cNvSpPr>
          <p:nvPr>
            <p:ph type="title"/>
          </p:nvPr>
        </p:nvSpPr>
        <p:spPr>
          <a:xfrm>
            <a:off x="862508" y="1392580"/>
            <a:ext cx="10972800" cy="817959"/>
          </a:xfrm>
        </p:spPr>
        <p:txBody>
          <a:bodyPr/>
          <a:lstStyle/>
          <a:p>
            <a:r>
              <a:rPr lang="sv-SE" sz="3200" dirty="0" err="1"/>
              <a:t>Overview</a:t>
            </a:r>
            <a:r>
              <a:rPr lang="sv-SE" sz="3200" dirty="0"/>
              <a:t> </a:t>
            </a:r>
            <a:r>
              <a:rPr lang="sv-SE" sz="3200" dirty="0" err="1"/>
              <a:t>of</a:t>
            </a:r>
            <a:r>
              <a:rPr lang="sv-SE" sz="3200" dirty="0"/>
              <a:t> the </a:t>
            </a:r>
            <a:r>
              <a:rPr lang="sv-SE" sz="3200" dirty="0" err="1"/>
              <a:t>day</a:t>
            </a:r>
            <a:endParaRPr lang="sv-SE"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Joint PA </a:t>
            </a:r>
            <a:r>
              <a:rPr lang="sv-SE" dirty="0" err="1"/>
              <a:t>Hazards</a:t>
            </a:r>
            <a:r>
              <a:rPr lang="sv-SE" dirty="0"/>
              <a:t> &amp; PA Nutri </a:t>
            </a:r>
            <a:r>
              <a:rPr lang="sv-SE" dirty="0" err="1"/>
              <a:t>Steering</a:t>
            </a:r>
            <a:r>
              <a:rPr lang="sv-SE" dirty="0"/>
              <a:t> Group meeting</a:t>
            </a:r>
          </a:p>
        </p:txBody>
      </p:sp>
      <p:sp>
        <p:nvSpPr>
          <p:cNvPr id="3" name="Platshållare för innehåll 2"/>
          <p:cNvSpPr>
            <a:spLocks noGrp="1"/>
          </p:cNvSpPr>
          <p:nvPr>
            <p:ph idx="1"/>
          </p:nvPr>
        </p:nvSpPr>
        <p:spPr/>
        <p:txBody>
          <a:bodyPr/>
          <a:lstStyle/>
          <a:p>
            <a:r>
              <a:rPr lang="sv-SE" dirty="0"/>
              <a:t>Stockholm, 28 </a:t>
            </a:r>
            <a:r>
              <a:rPr lang="sv-SE" dirty="0" err="1"/>
              <a:t>February</a:t>
            </a:r>
            <a:r>
              <a:rPr lang="sv-SE" dirty="0"/>
              <a:t> 2024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innehåll 6">
            <a:extLst>
              <a:ext uri="{FF2B5EF4-FFF2-40B4-BE49-F238E27FC236}">
                <a16:creationId xmlns:a16="http://schemas.microsoft.com/office/drawing/2014/main" id="{84618613-919A-40AB-B6F8-24129D126791}"/>
              </a:ext>
            </a:extLst>
          </p:cNvPr>
          <p:cNvSpPr>
            <a:spLocks noGrp="1"/>
          </p:cNvSpPr>
          <p:nvPr>
            <p:ph idx="1"/>
          </p:nvPr>
        </p:nvSpPr>
        <p:spPr/>
        <p:txBody>
          <a:bodyPr/>
          <a:lstStyle/>
          <a:p>
            <a:pPr marL="457200" indent="-457200">
              <a:buFont typeface="+mj-lt"/>
              <a:buAutoNum type="arabicPeriod"/>
            </a:pPr>
            <a:r>
              <a:rPr lang="sv-SE" dirty="0" err="1"/>
              <a:t>Welcome</a:t>
            </a:r>
            <a:r>
              <a:rPr lang="sv-SE" dirty="0"/>
              <a:t> and </a:t>
            </a:r>
            <a:r>
              <a:rPr lang="sv-SE" dirty="0" err="1"/>
              <a:t>appointing</a:t>
            </a:r>
            <a:r>
              <a:rPr lang="sv-SE" dirty="0"/>
              <a:t> </a:t>
            </a:r>
            <a:r>
              <a:rPr lang="sv-SE" dirty="0" err="1"/>
              <a:t>chair</a:t>
            </a:r>
            <a:endParaRPr lang="sv-SE" dirty="0"/>
          </a:p>
          <a:p>
            <a:pPr marL="457200" indent="-457200">
              <a:buFont typeface="+mj-lt"/>
              <a:buAutoNum type="arabicPeriod"/>
            </a:pPr>
            <a:r>
              <a:rPr lang="sv-SE" dirty="0"/>
              <a:t>Information from the </a:t>
            </a:r>
            <a:r>
              <a:rPr lang="sv-SE" dirty="0" err="1"/>
              <a:t>European</a:t>
            </a:r>
            <a:r>
              <a:rPr lang="sv-SE" dirty="0"/>
              <a:t> Commission</a:t>
            </a:r>
          </a:p>
          <a:p>
            <a:pPr marL="685800" lvl="1">
              <a:buFont typeface="Wingdings" panose="05000000000000000000" pitchFamily="2" charset="2"/>
              <a:buChar char="Ø"/>
            </a:pPr>
            <a:r>
              <a:rPr lang="sv-SE" sz="1800" dirty="0"/>
              <a:t>DG REGIO</a:t>
            </a:r>
          </a:p>
          <a:p>
            <a:pPr marL="685800" lvl="1">
              <a:buFont typeface="Wingdings" panose="05000000000000000000" pitchFamily="2" charset="2"/>
              <a:buChar char="Ø"/>
            </a:pPr>
            <a:r>
              <a:rPr lang="sv-SE" sz="1800" dirty="0"/>
              <a:t>DG Environment</a:t>
            </a:r>
          </a:p>
          <a:p>
            <a:pPr marL="457200" indent="-457200">
              <a:buFont typeface="+mj-lt"/>
              <a:buAutoNum type="arabicPeriod"/>
            </a:pPr>
            <a:r>
              <a:rPr lang="sv-SE" i="1" dirty="0"/>
              <a:t>Tour-de-table</a:t>
            </a:r>
          </a:p>
          <a:p>
            <a:pPr marL="457200" indent="-457200">
              <a:buFont typeface="+mj-lt"/>
              <a:buAutoNum type="arabicPeriod"/>
            </a:pPr>
            <a:r>
              <a:rPr lang="sv-SE" dirty="0"/>
              <a:t>Information from Baltic Sea </a:t>
            </a:r>
            <a:r>
              <a:rPr lang="sv-SE" dirty="0" err="1"/>
              <a:t>Strategy</a:t>
            </a:r>
            <a:r>
              <a:rPr lang="sv-SE" dirty="0"/>
              <a:t> Point</a:t>
            </a:r>
          </a:p>
          <a:p>
            <a:pPr marL="457200" indent="-457200">
              <a:buFont typeface="+mj-lt"/>
              <a:buAutoNum type="arabicPeriod"/>
            </a:pPr>
            <a:r>
              <a:rPr lang="sv-SE" dirty="0"/>
              <a:t>Council </a:t>
            </a:r>
            <a:r>
              <a:rPr lang="sv-SE" dirty="0" err="1"/>
              <a:t>of</a:t>
            </a:r>
            <a:r>
              <a:rPr lang="sv-SE" dirty="0"/>
              <a:t> the Baltic Sea States (CBSS)/Baltic Sea </a:t>
            </a:r>
            <a:r>
              <a:rPr lang="sv-SE" dirty="0" err="1"/>
              <a:t>Youth</a:t>
            </a:r>
            <a:r>
              <a:rPr lang="sv-SE" dirty="0"/>
              <a:t>: Information on </a:t>
            </a:r>
            <a:r>
              <a:rPr lang="sv-SE" dirty="0" err="1"/>
              <a:t>youth</a:t>
            </a:r>
            <a:r>
              <a:rPr lang="sv-SE" dirty="0"/>
              <a:t> </a:t>
            </a:r>
            <a:r>
              <a:rPr lang="sv-SE" dirty="0" err="1"/>
              <a:t>engagement</a:t>
            </a:r>
            <a:r>
              <a:rPr lang="sv-SE" dirty="0"/>
              <a:t> in MRS. Decision on </a:t>
            </a:r>
            <a:r>
              <a:rPr lang="sv-SE" dirty="0" err="1"/>
              <a:t>next</a:t>
            </a:r>
            <a:r>
              <a:rPr lang="sv-SE" dirty="0"/>
              <a:t> steps for </a:t>
            </a:r>
            <a:r>
              <a:rPr lang="sv-SE" dirty="0" err="1"/>
              <a:t>youth</a:t>
            </a:r>
            <a:r>
              <a:rPr lang="sv-SE" dirty="0"/>
              <a:t> </a:t>
            </a:r>
            <a:r>
              <a:rPr lang="sv-SE" dirty="0" err="1"/>
              <a:t>engagement</a:t>
            </a:r>
            <a:r>
              <a:rPr lang="sv-SE" dirty="0"/>
              <a:t> in </a:t>
            </a:r>
            <a:r>
              <a:rPr lang="sv-SE" dirty="0" err="1"/>
              <a:t>Steering</a:t>
            </a:r>
            <a:r>
              <a:rPr lang="sv-SE" dirty="0"/>
              <a:t> Groups.</a:t>
            </a:r>
          </a:p>
          <a:p>
            <a:pPr marL="457200" indent="-457200">
              <a:buFont typeface="+mj-lt"/>
              <a:buAutoNum type="arabicPeriod"/>
            </a:pPr>
            <a:r>
              <a:rPr lang="sv-SE" dirty="0"/>
              <a:t>Information &amp; </a:t>
            </a:r>
            <a:r>
              <a:rPr lang="sv-SE" dirty="0" err="1"/>
              <a:t>discussion</a:t>
            </a:r>
            <a:r>
              <a:rPr lang="sv-SE" dirty="0"/>
              <a:t> </a:t>
            </a:r>
            <a:r>
              <a:rPr lang="sv-SE" dirty="0" err="1"/>
              <a:t>point</a:t>
            </a:r>
            <a:r>
              <a:rPr lang="sv-SE" dirty="0"/>
              <a:t> on the EUSBSR </a:t>
            </a:r>
            <a:r>
              <a:rPr lang="sv-SE" dirty="0" err="1"/>
              <a:t>Annual</a:t>
            </a:r>
            <a:r>
              <a:rPr lang="sv-SE" dirty="0"/>
              <a:t> Forum</a:t>
            </a:r>
          </a:p>
          <a:p>
            <a:pPr marL="457200" indent="-457200">
              <a:buFont typeface="+mj-lt"/>
              <a:buAutoNum type="arabicPeriod"/>
            </a:pPr>
            <a:r>
              <a:rPr lang="sv-SE" dirty="0"/>
              <a:t>Information on revision </a:t>
            </a:r>
            <a:r>
              <a:rPr lang="sv-SE" dirty="0" err="1"/>
              <a:t>of</a:t>
            </a:r>
            <a:r>
              <a:rPr lang="sv-SE" dirty="0"/>
              <a:t> the EUSBSR </a:t>
            </a:r>
            <a:r>
              <a:rPr lang="sv-SE" dirty="0" err="1"/>
              <a:t>strategy</a:t>
            </a:r>
            <a:r>
              <a:rPr lang="sv-SE" dirty="0"/>
              <a:t> – process </a:t>
            </a:r>
            <a:r>
              <a:rPr lang="sv-SE" dirty="0" err="1"/>
              <a:t>with</a:t>
            </a:r>
            <a:r>
              <a:rPr lang="sv-SE" dirty="0"/>
              <a:t> </a:t>
            </a:r>
            <a:r>
              <a:rPr lang="sv-SE" dirty="0" err="1"/>
              <a:t>Steering</a:t>
            </a:r>
            <a:r>
              <a:rPr lang="sv-SE" dirty="0"/>
              <a:t> Groups</a:t>
            </a:r>
          </a:p>
          <a:p>
            <a:pPr marL="0" indent="0">
              <a:buNone/>
            </a:pPr>
            <a:r>
              <a:rPr lang="sv-SE" dirty="0">
                <a:highlight>
                  <a:srgbClr val="FFFF00"/>
                </a:highlight>
              </a:rPr>
              <a:t>Or alternative: Information on post-2027 and EUSBSR </a:t>
            </a:r>
            <a:r>
              <a:rPr lang="sv-SE" dirty="0" err="1">
                <a:highlight>
                  <a:srgbClr val="FFFF00"/>
                </a:highlight>
              </a:rPr>
              <a:t>strategy</a:t>
            </a:r>
            <a:endParaRPr lang="sv-SE" dirty="0">
              <a:highlight>
                <a:srgbClr val="FFFF00"/>
              </a:highlight>
            </a:endParaRPr>
          </a:p>
        </p:txBody>
      </p:sp>
      <p:sp>
        <p:nvSpPr>
          <p:cNvPr id="8" name="Platshållare för innehåll 7">
            <a:extLst>
              <a:ext uri="{FF2B5EF4-FFF2-40B4-BE49-F238E27FC236}">
                <a16:creationId xmlns:a16="http://schemas.microsoft.com/office/drawing/2014/main" id="{9DE6FE88-CD7A-4C92-870C-710700C6F68A}"/>
              </a:ext>
            </a:extLst>
          </p:cNvPr>
          <p:cNvSpPr>
            <a:spLocks noGrp="1"/>
          </p:cNvSpPr>
          <p:nvPr>
            <p:ph sz="quarter" idx="13"/>
          </p:nvPr>
        </p:nvSpPr>
        <p:spPr/>
        <p:txBody>
          <a:bodyPr/>
          <a:lstStyle/>
          <a:p>
            <a:r>
              <a:rPr lang="sv-SE" dirty="0"/>
              <a:t>Joint PA </a:t>
            </a:r>
            <a:r>
              <a:rPr lang="sv-SE" dirty="0" err="1"/>
              <a:t>Hazards</a:t>
            </a:r>
            <a:r>
              <a:rPr lang="sv-SE" dirty="0"/>
              <a:t> &amp; PA Nutri </a:t>
            </a:r>
            <a:r>
              <a:rPr lang="sv-SE" dirty="0" err="1"/>
              <a:t>Steering</a:t>
            </a:r>
            <a:r>
              <a:rPr lang="sv-SE" dirty="0"/>
              <a:t> Group Meeting 28 Feb 2024</a:t>
            </a:r>
          </a:p>
          <a:p>
            <a:endParaRPr lang="sv-SE" dirty="0"/>
          </a:p>
        </p:txBody>
      </p:sp>
      <p:sp>
        <p:nvSpPr>
          <p:cNvPr id="6" name="Rubrik 5">
            <a:extLst>
              <a:ext uri="{FF2B5EF4-FFF2-40B4-BE49-F238E27FC236}">
                <a16:creationId xmlns:a16="http://schemas.microsoft.com/office/drawing/2014/main" id="{52C2144C-C7D2-4F8D-BCDF-4554401CAE50}"/>
              </a:ext>
            </a:extLst>
          </p:cNvPr>
          <p:cNvSpPr>
            <a:spLocks noGrp="1"/>
          </p:cNvSpPr>
          <p:nvPr>
            <p:ph type="title"/>
          </p:nvPr>
        </p:nvSpPr>
        <p:spPr/>
        <p:txBody>
          <a:bodyPr/>
          <a:lstStyle/>
          <a:p>
            <a:r>
              <a:rPr lang="sv-SE" dirty="0"/>
              <a:t>Agenda: Joint PA </a:t>
            </a:r>
            <a:r>
              <a:rPr lang="sv-SE" dirty="0" err="1"/>
              <a:t>Hazards</a:t>
            </a:r>
            <a:r>
              <a:rPr lang="sv-SE" dirty="0"/>
              <a:t> &amp; PA Nutri </a:t>
            </a:r>
            <a:r>
              <a:rPr lang="sv-SE" dirty="0" err="1"/>
              <a:t>Steering</a:t>
            </a:r>
            <a:r>
              <a:rPr lang="sv-SE" dirty="0"/>
              <a:t> Group meeting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B402682C-4F7B-43C8-8EE1-3E6783CA9028}"/>
              </a:ext>
            </a:extLst>
          </p:cNvPr>
          <p:cNvSpPr>
            <a:spLocks noGrp="1"/>
          </p:cNvSpPr>
          <p:nvPr>
            <p:ph type="title"/>
          </p:nvPr>
        </p:nvSpPr>
        <p:spPr/>
        <p:txBody>
          <a:bodyPr/>
          <a:lstStyle/>
          <a:p>
            <a:r>
              <a:rPr lang="sv-SE" dirty="0"/>
              <a:t>1. </a:t>
            </a:r>
            <a:r>
              <a:rPr lang="sv-SE" dirty="0" err="1"/>
              <a:t>Welcome</a:t>
            </a:r>
            <a:r>
              <a:rPr lang="sv-SE" dirty="0"/>
              <a:t> and </a:t>
            </a:r>
            <a:r>
              <a:rPr lang="sv-SE" dirty="0" err="1"/>
              <a:t>appointing</a:t>
            </a:r>
            <a:r>
              <a:rPr lang="sv-SE" dirty="0"/>
              <a:t> </a:t>
            </a:r>
            <a:r>
              <a:rPr lang="sv-SE" dirty="0" err="1"/>
              <a:t>chair</a:t>
            </a:r>
            <a:endParaRPr lang="sv-SE" dirty="0"/>
          </a:p>
        </p:txBody>
      </p:sp>
    </p:spTree>
    <p:extLst>
      <p:ext uri="{BB962C8B-B14F-4D97-AF65-F5344CB8AC3E}">
        <p14:creationId xmlns:p14="http://schemas.microsoft.com/office/powerpoint/2010/main" val="3694440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C2D46E43-1E2B-485B-98C1-55CB30537D94}"/>
              </a:ext>
            </a:extLst>
          </p:cNvPr>
          <p:cNvSpPr>
            <a:spLocks noGrp="1"/>
          </p:cNvSpPr>
          <p:nvPr>
            <p:ph idx="1"/>
          </p:nvPr>
        </p:nvSpPr>
        <p:spPr/>
        <p:txBody>
          <a:bodyPr/>
          <a:lstStyle/>
          <a:p>
            <a:r>
              <a:rPr lang="en-US" dirty="0"/>
              <a:t>PA Hazards and Nutri uses </a:t>
            </a:r>
            <a:r>
              <a:rPr lang="en-US" i="1" dirty="0"/>
              <a:t>rotating presidency</a:t>
            </a:r>
            <a:r>
              <a:rPr lang="en-US" dirty="0"/>
              <a:t> of their respective Steering Groups. The SG follows the EUSBSR National Coordination Group (NGC) presidency rotation.</a:t>
            </a:r>
          </a:p>
          <a:p>
            <a:r>
              <a:rPr lang="en-US" dirty="0"/>
              <a:t>Latvia holds the presidency in the NGC from July 2023 to June 2024, however, there is no Latvian representative in PA Hazards Steering Group. In PA Nutri the Latvian member asked to be relieved from presidency, and therefore, Sweden and Poland has divided chairing responsibilities for the year (a decision on exception to the rotation).</a:t>
            </a:r>
          </a:p>
          <a:p>
            <a:r>
              <a:rPr lang="en-US" dirty="0"/>
              <a:t>In addition, since this is a joint SG meeting between the two Policy Areas, a decision is needed.</a:t>
            </a:r>
          </a:p>
          <a:p>
            <a:pPr marL="0" indent="0">
              <a:buNone/>
            </a:pPr>
            <a:r>
              <a:rPr lang="en-US" dirty="0"/>
              <a:t>The following decision is suggested:</a:t>
            </a:r>
          </a:p>
          <a:p>
            <a:pPr marL="0" indent="0">
              <a:buNone/>
            </a:pPr>
            <a:r>
              <a:rPr lang="en-US" dirty="0"/>
              <a:t>	”The Steering Groups appoint Magdalena Dawidowicz, Polish member of PA Nutri, as 	chair of 	the joint PA Hazards and PA Nutri Steering Group meeting on 28 February 	2024.”</a:t>
            </a:r>
          </a:p>
        </p:txBody>
      </p:sp>
      <p:sp>
        <p:nvSpPr>
          <p:cNvPr id="5" name="Platshållare för innehåll 4">
            <a:extLst>
              <a:ext uri="{FF2B5EF4-FFF2-40B4-BE49-F238E27FC236}">
                <a16:creationId xmlns:a16="http://schemas.microsoft.com/office/drawing/2014/main" id="{49F1CD46-A58A-48A7-8B10-48768E34722A}"/>
              </a:ext>
            </a:extLst>
          </p:cNvPr>
          <p:cNvSpPr>
            <a:spLocks noGrp="1"/>
          </p:cNvSpPr>
          <p:nvPr>
            <p:ph sz="quarter" idx="13"/>
          </p:nvPr>
        </p:nvSpPr>
        <p:spPr/>
        <p:txBody>
          <a:bodyPr/>
          <a:lstStyle/>
          <a:p>
            <a:r>
              <a:rPr lang="sv-SE" dirty="0"/>
              <a:t>Joint PA </a:t>
            </a:r>
            <a:r>
              <a:rPr lang="sv-SE" dirty="0" err="1"/>
              <a:t>Hazards</a:t>
            </a:r>
            <a:r>
              <a:rPr lang="sv-SE" dirty="0"/>
              <a:t> &amp; PA Nutri </a:t>
            </a:r>
            <a:r>
              <a:rPr lang="sv-SE" dirty="0" err="1"/>
              <a:t>Steering</a:t>
            </a:r>
            <a:r>
              <a:rPr lang="sv-SE" dirty="0"/>
              <a:t> Group Meeting 28 Feb 2024</a:t>
            </a:r>
          </a:p>
          <a:p>
            <a:endParaRPr lang="sv-SE" dirty="0"/>
          </a:p>
        </p:txBody>
      </p:sp>
      <p:sp>
        <p:nvSpPr>
          <p:cNvPr id="3" name="Rubrik 2">
            <a:extLst>
              <a:ext uri="{FF2B5EF4-FFF2-40B4-BE49-F238E27FC236}">
                <a16:creationId xmlns:a16="http://schemas.microsoft.com/office/drawing/2014/main" id="{A6F312A8-3497-48EA-9039-F47EC0F338CC}"/>
              </a:ext>
            </a:extLst>
          </p:cNvPr>
          <p:cNvSpPr>
            <a:spLocks noGrp="1"/>
          </p:cNvSpPr>
          <p:nvPr>
            <p:ph type="title"/>
          </p:nvPr>
        </p:nvSpPr>
        <p:spPr/>
        <p:txBody>
          <a:bodyPr/>
          <a:lstStyle/>
          <a:p>
            <a:r>
              <a:rPr lang="sv-SE" dirty="0"/>
              <a:t>1. </a:t>
            </a:r>
            <a:r>
              <a:rPr lang="sv-SE" dirty="0" err="1"/>
              <a:t>Welcome</a:t>
            </a:r>
            <a:r>
              <a:rPr lang="sv-SE" dirty="0"/>
              <a:t> and </a:t>
            </a:r>
            <a:r>
              <a:rPr lang="sv-SE" dirty="0" err="1"/>
              <a:t>appointing</a:t>
            </a:r>
            <a:r>
              <a:rPr lang="sv-SE" dirty="0"/>
              <a:t> </a:t>
            </a:r>
            <a:r>
              <a:rPr lang="sv-SE" dirty="0" err="1"/>
              <a:t>chair</a:t>
            </a:r>
            <a:endParaRPr lang="sv-SE" dirty="0"/>
          </a:p>
        </p:txBody>
      </p:sp>
    </p:spTree>
    <p:extLst>
      <p:ext uri="{BB962C8B-B14F-4D97-AF65-F5344CB8AC3E}">
        <p14:creationId xmlns:p14="http://schemas.microsoft.com/office/powerpoint/2010/main" val="3580373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15BA2D-D951-4D07-A11C-D9018E95E838}"/>
              </a:ext>
            </a:extLst>
          </p:cNvPr>
          <p:cNvSpPr>
            <a:spLocks noGrp="1"/>
          </p:cNvSpPr>
          <p:nvPr>
            <p:ph type="title"/>
          </p:nvPr>
        </p:nvSpPr>
        <p:spPr/>
        <p:txBody>
          <a:bodyPr>
            <a:normAutofit/>
          </a:bodyPr>
          <a:lstStyle/>
          <a:p>
            <a:r>
              <a:rPr lang="sv-SE" dirty="0"/>
              <a:t>2. Information from the </a:t>
            </a:r>
            <a:r>
              <a:rPr lang="sv-SE" dirty="0" err="1"/>
              <a:t>European</a:t>
            </a:r>
            <a:r>
              <a:rPr lang="sv-SE" dirty="0"/>
              <a:t> Commission</a:t>
            </a:r>
            <a:br>
              <a:rPr lang="sv-SE" dirty="0"/>
            </a:br>
            <a:r>
              <a:rPr lang="sv-SE" sz="2200" b="0" dirty="0"/>
              <a:t>Johan Magnusson, DG REGIO</a:t>
            </a:r>
            <a:br>
              <a:rPr lang="sv-SE" sz="2200" b="0" dirty="0"/>
            </a:br>
            <a:r>
              <a:rPr lang="sv-SE" sz="2200" b="0" dirty="0"/>
              <a:t>Andrea </a:t>
            </a:r>
            <a:r>
              <a:rPr lang="sv-SE" sz="2200" b="0" dirty="0" err="1"/>
              <a:t>Bianchini</a:t>
            </a:r>
            <a:r>
              <a:rPr lang="sv-SE" sz="2200" b="0" dirty="0"/>
              <a:t>, DG ENV</a:t>
            </a:r>
          </a:p>
        </p:txBody>
      </p:sp>
    </p:spTree>
    <p:extLst>
      <p:ext uri="{BB962C8B-B14F-4D97-AF65-F5344CB8AC3E}">
        <p14:creationId xmlns:p14="http://schemas.microsoft.com/office/powerpoint/2010/main" val="759696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A9886B-7230-4C81-955D-775346E1BD62}"/>
              </a:ext>
            </a:extLst>
          </p:cNvPr>
          <p:cNvSpPr>
            <a:spLocks noGrp="1"/>
          </p:cNvSpPr>
          <p:nvPr>
            <p:ph type="title"/>
          </p:nvPr>
        </p:nvSpPr>
        <p:spPr/>
        <p:txBody>
          <a:bodyPr/>
          <a:lstStyle/>
          <a:p>
            <a:r>
              <a:rPr lang="sv-SE" b="0" i="1" dirty="0"/>
              <a:t>3. Tour-de-table</a:t>
            </a:r>
          </a:p>
        </p:txBody>
      </p:sp>
    </p:spTree>
    <p:extLst>
      <p:ext uri="{BB962C8B-B14F-4D97-AF65-F5344CB8AC3E}">
        <p14:creationId xmlns:p14="http://schemas.microsoft.com/office/powerpoint/2010/main" val="3982719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3D505A-7E7B-4073-BF78-0DF61AF2CED4}"/>
              </a:ext>
            </a:extLst>
          </p:cNvPr>
          <p:cNvSpPr>
            <a:spLocks noGrp="1"/>
          </p:cNvSpPr>
          <p:nvPr>
            <p:ph type="title"/>
          </p:nvPr>
        </p:nvSpPr>
        <p:spPr/>
        <p:txBody>
          <a:bodyPr/>
          <a:lstStyle/>
          <a:p>
            <a:r>
              <a:rPr lang="sv-SE" dirty="0"/>
              <a:t>Information from the Baltic Sea </a:t>
            </a:r>
            <a:r>
              <a:rPr lang="sv-SE" dirty="0" err="1"/>
              <a:t>Strategy</a:t>
            </a:r>
            <a:r>
              <a:rPr lang="sv-SE" dirty="0"/>
              <a:t> Point</a:t>
            </a:r>
            <a:br>
              <a:rPr lang="sv-SE" dirty="0"/>
            </a:br>
            <a:r>
              <a:rPr lang="sv-SE" sz="2000" b="0" dirty="0"/>
              <a:t>Tom Schumacher</a:t>
            </a:r>
          </a:p>
        </p:txBody>
      </p:sp>
    </p:spTree>
    <p:extLst>
      <p:ext uri="{BB962C8B-B14F-4D97-AF65-F5344CB8AC3E}">
        <p14:creationId xmlns:p14="http://schemas.microsoft.com/office/powerpoint/2010/main" val="3166505739"/>
      </p:ext>
    </p:extLst>
  </p:cSld>
  <p:clrMapOvr>
    <a:masterClrMapping/>
  </p:clrMapOvr>
</p:sld>
</file>

<file path=ppt/theme/theme1.xml><?xml version="1.0" encoding="utf-8"?>
<a:theme xmlns:a="http://schemas.openxmlformats.org/drawingml/2006/main" name="EUSBSR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USBSRtemplate2">
  <a:themeElements>
    <a:clrScheme name="EUSBR">
      <a:dk1>
        <a:sysClr val="windowText" lastClr="000000"/>
      </a:dk1>
      <a:lt1>
        <a:sysClr val="window" lastClr="FFFFFF"/>
      </a:lt1>
      <a:dk2>
        <a:srgbClr val="004493"/>
      </a:dk2>
      <a:lt2>
        <a:srgbClr val="EEECE1"/>
      </a:lt2>
      <a:accent1>
        <a:srgbClr val="004493"/>
      </a:accent1>
      <a:accent2>
        <a:srgbClr val="F9BA00"/>
      </a:accent2>
      <a:accent3>
        <a:srgbClr val="C6C6C6"/>
      </a:accent3>
      <a:accent4>
        <a:srgbClr val="C0D681"/>
      </a:accent4>
      <a:accent5>
        <a:srgbClr val="83B719"/>
      </a:accent5>
      <a:accent6>
        <a:srgbClr val="009DDF"/>
      </a:accent6>
      <a:hlink>
        <a:srgbClr val="009DDF"/>
      </a:hlink>
      <a:folHlink>
        <a:srgbClr val="83B719"/>
      </a:folHlink>
    </a:clrScheme>
    <a:fontScheme name="Spek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EUSBSR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Metadata/LabelInfo.xml><?xml version="1.0" encoding="utf-8"?>
<clbl:labelList xmlns:clbl="http://schemas.microsoft.com/office/2020/mipLabelMetadata">
  <clbl:label id="{d95951a6-dfd3-4a74-9abb-f2b2cb89d671}" enabled="0" method="" siteId="{d95951a6-dfd3-4a74-9abb-f2b2cb89d671}" removed="1"/>
</clbl:labelList>
</file>

<file path=docProps/app.xml><?xml version="1.0" encoding="utf-8"?>
<Properties xmlns="http://schemas.openxmlformats.org/officeDocument/2006/extended-properties" xmlns:vt="http://schemas.openxmlformats.org/officeDocument/2006/docPropsVTypes">
  <Template>EUSBSR PowerPoint Template (1)</Template>
  <TotalTime>328</TotalTime>
  <Words>1035</Words>
  <Application>Microsoft Office PowerPoint</Application>
  <PresentationFormat>Widescreen</PresentationFormat>
  <Paragraphs>90</Paragraphs>
  <Slides>18</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Arial</vt:lpstr>
      <vt:lpstr>Calibri</vt:lpstr>
      <vt:lpstr>Trebuchet MS</vt:lpstr>
      <vt:lpstr>Wingdings</vt:lpstr>
      <vt:lpstr>EUSBSRtemplate1</vt:lpstr>
      <vt:lpstr>EUSBSRtemplate2</vt:lpstr>
      <vt:lpstr>EUSBSR ending slide</vt:lpstr>
      <vt:lpstr>WELCOME!  Please take a seat, say hi to your neighbour, and enjoy your coffee… </vt:lpstr>
      <vt:lpstr>Overview of the day</vt:lpstr>
      <vt:lpstr>Joint PA Hazards &amp; PA Nutri Steering Group meeting</vt:lpstr>
      <vt:lpstr>Agenda: Joint PA Hazards &amp; PA Nutri Steering Group meeting</vt:lpstr>
      <vt:lpstr>1. Welcome and appointing chair</vt:lpstr>
      <vt:lpstr>1. Welcome and appointing chair</vt:lpstr>
      <vt:lpstr>2. Information from the European Commission Johan Magnusson, DG REGIO Andrea Bianchini, DG ENV</vt:lpstr>
      <vt:lpstr>3. Tour-de-table</vt:lpstr>
      <vt:lpstr>Information from the Baltic Sea Strategy Point Tom Schumacher</vt:lpstr>
      <vt:lpstr>5. Information on youth engagement in MRS CBSS/Baltic Sea Youth, Aline Mayr</vt:lpstr>
      <vt:lpstr>6. Decision on next steps for youth engagement in Steering Groups</vt:lpstr>
      <vt:lpstr>6. Decision on next steps for youth engagement in Steering Groups</vt:lpstr>
      <vt:lpstr>6. Decision on next steps for youth engagement in Steering Groups</vt:lpstr>
      <vt:lpstr>6. Information &amp; discussion on the EUSBSR Annual Forum</vt:lpstr>
      <vt:lpstr>Information &amp; discussion on the EUSBSR Annual Forum</vt:lpstr>
      <vt:lpstr>7. Information on revision of the EUSBSR Action Plan – process with Steering Groups Elsi Kauppinen (PAC Nutri) &amp; Louise Floman (PAC Hazards)</vt:lpstr>
      <vt:lpstr>7. Information on revision of EUSBSR strategy – process with steering groups: Tentative timeline</vt:lpstr>
      <vt:lpstr>ALTERNATIVE SLIDE 7. Information on post-2027 and EUSBSR strategy  - Tentative timelines</vt:lpstr>
    </vt:vector>
  </TitlesOfParts>
  <Company>Rudström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Wallenius Meija</dc:creator>
  <cp:lastModifiedBy>Kauppinen Elsi (ELY)</cp:lastModifiedBy>
  <cp:revision>17</cp:revision>
  <cp:lastPrinted>2012-03-08T10:37:09Z</cp:lastPrinted>
  <dcterms:created xsi:type="dcterms:W3CDTF">2021-10-15T09:56:37Z</dcterms:created>
  <dcterms:modified xsi:type="dcterms:W3CDTF">2024-02-26T09:30:03Z</dcterms:modified>
</cp:coreProperties>
</file>