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6"/>
  </p:notesMasterIdLst>
  <p:sldIdLst>
    <p:sldId id="283" r:id="rId2"/>
    <p:sldId id="315" r:id="rId3"/>
    <p:sldId id="316" r:id="rId4"/>
    <p:sldId id="317" r:id="rId5"/>
  </p:sldIdLst>
  <p:sldSz cx="9144000" cy="6858000" type="screen4x3"/>
  <p:notesSz cx="6858000" cy="9144000"/>
  <p:defaultTextStyle>
    <a:defPPr>
      <a:defRPr lang="fi-FI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18C"/>
    <a:srgbClr val="156570"/>
    <a:srgbClr val="9CE37C"/>
    <a:srgbClr val="E3863B"/>
    <a:srgbClr val="E3B644"/>
    <a:srgbClr val="2A6768"/>
    <a:srgbClr val="2F5427"/>
    <a:srgbClr val="4B8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62" autoAdjust="0"/>
    <p:restoredTop sz="94660"/>
  </p:normalViewPr>
  <p:slideViewPr>
    <p:cSldViewPr snapToGrid="0">
      <p:cViewPr>
        <p:scale>
          <a:sx n="73" d="100"/>
          <a:sy n="73" d="100"/>
        </p:scale>
        <p:origin x="-13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i-FI" altLang="fi-FI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i-FI" altLang="fi-FI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Click to edit Master text styles</a:t>
            </a:r>
          </a:p>
          <a:p>
            <a:pPr lvl="1"/>
            <a:r>
              <a:rPr lang="fi-FI" altLang="fi-FI" smtClean="0"/>
              <a:t>Second level</a:t>
            </a:r>
          </a:p>
          <a:p>
            <a:pPr lvl="2"/>
            <a:r>
              <a:rPr lang="fi-FI" altLang="fi-FI" smtClean="0"/>
              <a:t>Third level</a:t>
            </a:r>
          </a:p>
          <a:p>
            <a:pPr lvl="3"/>
            <a:r>
              <a:rPr lang="fi-FI" altLang="fi-FI" smtClean="0"/>
              <a:t>Fourth level</a:t>
            </a:r>
          </a:p>
          <a:p>
            <a:pPr lvl="4"/>
            <a:r>
              <a:rPr lang="fi-FI" altLang="fi-FI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i-FI" altLang="fi-FI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94D36-49EE-416A-BB18-DE9FE7A6B6F6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2097892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457200"/>
            <a:ext cx="5181600" cy="11001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i-FI" altLang="fi-FI" noProof="0" smtClean="0"/>
              <a:t>Muokkaa perustyyl. napsautt.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057400"/>
            <a:ext cx="51816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/>
            </a:lvl1pPr>
          </a:lstStyle>
          <a:p>
            <a:pPr lvl="0"/>
            <a:r>
              <a:rPr lang="fi-FI" altLang="fi-FI" noProof="0" smtClean="0"/>
              <a:t>Muokkaa alaotsikon perustyyliä napsautt.</a:t>
            </a:r>
          </a:p>
        </p:txBody>
      </p:sp>
      <p:sp>
        <p:nvSpPr>
          <p:cNvPr id="4309" name="Rectangle 213"/>
          <p:cNvSpPr>
            <a:spLocks noChangeArrowheads="1"/>
          </p:cNvSpPr>
          <p:nvPr/>
        </p:nvSpPr>
        <p:spPr bwMode="auto">
          <a:xfrm>
            <a:off x="0" y="5181600"/>
            <a:ext cx="9144000" cy="152400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i-FI"/>
          </a:p>
        </p:txBody>
      </p:sp>
      <p:pic>
        <p:nvPicPr>
          <p:cNvPr id="4319" name="Picture 223" descr="raja_pys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90600"/>
            <a:ext cx="2230438" cy="133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26" name="Rectangle 230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77E041E-B895-4185-BFA6-E9CDA47A13C1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4327" name="Rectangle 23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156570"/>
                </a:solidFill>
              </a:defRPr>
            </a:lvl1pPr>
          </a:lstStyle>
          <a:p>
            <a:endParaRPr lang="fi-FI" altLang="fi-FI"/>
          </a:p>
        </p:txBody>
      </p:sp>
      <p:sp>
        <p:nvSpPr>
          <p:cNvPr id="4328" name="Rectangle 23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109103C-E11B-4632-A887-D1130A5149EC}" type="slidenum">
              <a:rPr lang="fi-FI" altLang="fi-FI"/>
              <a:pPr/>
              <a:t>‹#›</a:t>
            </a:fld>
            <a:endParaRPr lang="fi-FI" altLang="fi-FI"/>
          </a:p>
        </p:txBody>
      </p:sp>
      <p:pic>
        <p:nvPicPr>
          <p:cNvPr id="4330" name="Picture 234" descr="Viivat_is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"/>
          <a:stretch>
            <a:fillRect/>
          </a:stretch>
        </p:blipFill>
        <p:spPr bwMode="auto">
          <a:xfrm>
            <a:off x="0" y="2749550"/>
            <a:ext cx="9144000" cy="350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5ABED6-7D57-4234-9468-D8391B82587C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E282B-8C69-4A5F-B5B5-E1E53FAE4A6A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1349865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15000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15000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05198A-B1F6-4C44-89CB-DCDB646AD92E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105C-9B7A-40F2-A610-D4515493DEC2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313912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2D9B13-C006-450B-8590-84CF378E60C9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A6844-1401-445B-A383-293384621D91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124239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907D6F-1EBD-4FAF-BDDC-4D5EFB266A7B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FCD6A-C0EB-41E0-BA04-BE97DECD4DC4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367553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626A9B-2A92-4FA9-9D78-0A3400DADD46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73421-209F-493F-83A9-11A4EE695A83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15378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24BB9E-719F-47B4-B463-7A17A8692DF1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82C91-7775-48C4-AA4A-648ABE434ED4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1010471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099268-2173-4772-85B0-45190DDDB457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2A99F-A20E-4025-B04C-8E320C7BF306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360590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FA57E8-2878-4D02-AA25-60E9DCBF3870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D166A-AC67-48F7-B568-C7FB8687CCFD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2315764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ECB1C-D1E8-4C29-9884-63E50EE62153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48DB8-530C-4D44-A887-527E71BAE280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202494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D8EA0B-7E72-460C-BA88-D7D3E4B8F7A0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BB231-0FC7-4DF8-84E2-5FB714EFA9C0}" type="slidenum">
              <a:rPr lang="fi-FI" altLang="fi-FI"/>
              <a:pPr/>
              <a:t>‹#›</a:t>
            </a:fld>
            <a:endParaRPr lang="fi-FI" altLang="fi-FI"/>
          </a:p>
        </p:txBody>
      </p:sp>
    </p:spTree>
    <p:extLst>
      <p:ext uri="{BB962C8B-B14F-4D97-AF65-F5344CB8AC3E}">
        <p14:creationId xmlns:p14="http://schemas.microsoft.com/office/powerpoint/2010/main" val="1554266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6407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sp>
        <p:nvSpPr>
          <p:cNvPr id="1076" name="Freeform 52"/>
          <p:cNvSpPr>
            <a:spLocks/>
          </p:cNvSpPr>
          <p:nvPr/>
        </p:nvSpPr>
        <p:spPr bwMode="auto">
          <a:xfrm>
            <a:off x="-720725" y="1111250"/>
            <a:ext cx="15065375" cy="74613"/>
          </a:xfrm>
          <a:custGeom>
            <a:avLst/>
            <a:gdLst>
              <a:gd name="T0" fmla="*/ 0 w 9345"/>
              <a:gd name="T1" fmla="*/ 9345 w 9345"/>
              <a:gd name="T2" fmla="*/ 0 w 934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9345">
                <a:moveTo>
                  <a:pt x="0" y="0"/>
                </a:moveTo>
                <a:lnTo>
                  <a:pt x="9345" y="0"/>
                </a:lnTo>
                <a:lnTo>
                  <a:pt x="0" y="0"/>
                </a:lnTo>
                <a:close/>
              </a:path>
            </a:pathLst>
          </a:custGeom>
          <a:solidFill>
            <a:srgbClr val="93B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i-FI"/>
          </a:p>
        </p:txBody>
      </p:sp>
      <p:sp>
        <p:nvSpPr>
          <p:cNvPr id="1136" name="Line 112"/>
          <p:cNvSpPr>
            <a:spLocks noChangeShapeType="1"/>
          </p:cNvSpPr>
          <p:nvPr/>
        </p:nvSpPr>
        <p:spPr bwMode="auto">
          <a:xfrm flipH="1">
            <a:off x="0" y="1371600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fi-FI"/>
          </a:p>
        </p:txBody>
      </p:sp>
      <p:pic>
        <p:nvPicPr>
          <p:cNvPr id="1148" name="Picture 124" descr="raja_pyst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98438"/>
            <a:ext cx="12954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" name="Rectangle 1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56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2A6768"/>
                </a:solidFill>
              </a:defRPr>
            </a:lvl1pPr>
          </a:lstStyle>
          <a:p>
            <a:fld id="{2E029141-EB56-4BEF-9E71-8E5368F029FF}" type="datetime1">
              <a:rPr lang="fi-FI" altLang="fi-FI" smtClean="0"/>
              <a:t>13.11.2014</a:t>
            </a:fld>
            <a:endParaRPr lang="fi-FI" altLang="fi-FI"/>
          </a:p>
        </p:txBody>
      </p:sp>
      <p:sp>
        <p:nvSpPr>
          <p:cNvPr id="1153" name="Rectangle 1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i-FI" altLang="fi-FI"/>
          </a:p>
        </p:txBody>
      </p:sp>
      <p:sp>
        <p:nvSpPr>
          <p:cNvPr id="1154" name="Rectangle 1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2A6768"/>
                </a:solidFill>
              </a:defRPr>
            </a:lvl1pPr>
          </a:lstStyle>
          <a:p>
            <a:fld id="{6AF4C025-B149-482D-88C7-4AD3616F70E8}" type="slidenum">
              <a:rPr lang="fi-FI" altLang="fi-FI"/>
              <a:pPr/>
              <a:t>‹#›</a:t>
            </a:fld>
            <a:endParaRPr lang="fi-FI" altLang="fi-FI"/>
          </a:p>
        </p:txBody>
      </p:sp>
      <p:pic>
        <p:nvPicPr>
          <p:cNvPr id="1156" name="Picture 132" descr="viivat_yksinket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5550"/>
            <a:ext cx="9144000" cy="36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petteri.leppanen@raja.fi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399" y="577970"/>
            <a:ext cx="6436743" cy="1100138"/>
          </a:xfrm>
        </p:spPr>
        <p:txBody>
          <a:bodyPr/>
          <a:lstStyle/>
          <a:p>
            <a:r>
              <a:rPr lang="fi-FI" altLang="fi-FI" b="1" dirty="0" smtClean="0"/>
              <a:t>MIRG TRAINING SYSTEM PROJECT</a:t>
            </a:r>
            <a:endParaRPr lang="fi-FI" altLang="fi-FI" b="1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fi-FI" altLang="fi-FI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b="1" dirty="0" smtClean="0"/>
              <a:t>PROJECT PLAN</a:t>
            </a:r>
            <a:endParaRPr lang="fi-FI" sz="24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8547" y="1893498"/>
            <a:ext cx="7772400" cy="39624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A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future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project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,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which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will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led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by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the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Finnish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Border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Guard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, </a:t>
            </a:r>
            <a:r>
              <a:rPr lang="fi-FI" sz="1600" b="1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to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create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model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courses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b="1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of 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a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uniform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MIRG Training System </a:t>
            </a:r>
            <a:r>
              <a:rPr lang="fi-FI" sz="1600" b="1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in 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the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Baltic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Sea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b="1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region</a:t>
            </a:r>
            <a:r>
              <a:rPr lang="fi-FI" sz="1600" b="1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 </a:t>
            </a:r>
            <a:endParaRPr lang="fi-FI" sz="1600" b="1" dirty="0" smtClean="0">
              <a:solidFill>
                <a:srgbClr val="156570"/>
              </a:solidFill>
              <a:latin typeface="Arial"/>
              <a:ea typeface="Arial Unicode MS"/>
              <a:cs typeface="Arial Unicode MS"/>
            </a:endParaRPr>
          </a:p>
          <a:p>
            <a:pPr>
              <a:spcAft>
                <a:spcPts val="1200"/>
              </a:spcAft>
            </a:pP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The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project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will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funded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by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the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Ministry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for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Foreign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Affairs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of Finland (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funding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will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confirmed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by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the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end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of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November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2014)</a:t>
            </a:r>
            <a:endParaRPr lang="fi-FI" sz="1600" dirty="0">
              <a:solidFill>
                <a:srgbClr val="156570"/>
              </a:solidFill>
              <a:latin typeface="Arial"/>
              <a:ea typeface="Arial Unicode MS"/>
              <a:cs typeface="Arial Unicode MS"/>
            </a:endParaRPr>
          </a:p>
          <a:p>
            <a:pPr>
              <a:spcAft>
                <a:spcPts val="1200"/>
              </a:spcAft>
            </a:pP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Continuum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of the BSMIR Project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which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stated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that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there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should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be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joint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standard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operating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procedures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(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SOPs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) and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training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for the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Maritime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Incident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Response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Groups</a:t>
            </a:r>
            <a:r>
              <a:rPr lang="fi-FI" sz="1600" dirty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(MIRG) in the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region</a:t>
            </a:r>
            <a:endParaRPr lang="fi-FI" sz="1600" dirty="0" smtClean="0">
              <a:solidFill>
                <a:srgbClr val="156570"/>
              </a:solidFill>
              <a:latin typeface="Arial"/>
              <a:ea typeface="Arial Unicode MS"/>
              <a:cs typeface="Arial Unicode MS"/>
            </a:endParaRPr>
          </a:p>
          <a:p>
            <a:pPr lvl="0">
              <a:spcAft>
                <a:spcPts val="1200"/>
              </a:spcAft>
            </a:pPr>
            <a:r>
              <a:rPr lang="fi-FI" sz="1600" dirty="0">
                <a:solidFill>
                  <a:srgbClr val="156570"/>
                </a:solidFill>
              </a:rPr>
              <a:t>MIRG </a:t>
            </a:r>
            <a:r>
              <a:rPr lang="fi-FI" sz="1600" dirty="0" err="1">
                <a:solidFill>
                  <a:srgbClr val="156570"/>
                </a:solidFill>
              </a:rPr>
              <a:t>groups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are</a:t>
            </a:r>
            <a:r>
              <a:rPr lang="fi-FI" sz="1600" dirty="0">
                <a:solidFill>
                  <a:srgbClr val="156570"/>
                </a:solidFill>
              </a:rPr>
              <a:t> an </a:t>
            </a:r>
            <a:r>
              <a:rPr lang="fi-FI" sz="1600" dirty="0" err="1">
                <a:solidFill>
                  <a:srgbClr val="156570"/>
                </a:solidFill>
              </a:rPr>
              <a:t>efficient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way</a:t>
            </a:r>
            <a:r>
              <a:rPr lang="fi-FI" sz="1600" dirty="0">
                <a:solidFill>
                  <a:srgbClr val="156570"/>
                </a:solidFill>
              </a:rPr>
              <a:t> to </a:t>
            </a:r>
            <a:r>
              <a:rPr lang="fi-FI" sz="1600" dirty="0" err="1">
                <a:solidFill>
                  <a:srgbClr val="156570"/>
                </a:solidFill>
              </a:rPr>
              <a:t>handle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ship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fires</a:t>
            </a:r>
            <a:r>
              <a:rPr lang="fi-FI" sz="1600" dirty="0" smtClean="0">
                <a:solidFill>
                  <a:srgbClr val="156570"/>
                </a:solidFill>
              </a:rPr>
              <a:t>. 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                           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Many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Baltic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Sea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states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offer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MIRG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services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but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the                                       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most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of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them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do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not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have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coherent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standard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operating                            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procedures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 in </a:t>
            </a:r>
            <a:r>
              <a:rPr lang="fi-FI" sz="1600" dirty="0" err="1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use</a:t>
            </a:r>
            <a:r>
              <a:rPr lang="fi-FI" sz="1600" dirty="0" smtClean="0">
                <a:solidFill>
                  <a:srgbClr val="156570"/>
                </a:solidFill>
                <a:latin typeface="Arial"/>
                <a:ea typeface="Arial Unicode MS"/>
                <a:cs typeface="Arial Unicode MS"/>
              </a:rPr>
              <a:t>. </a:t>
            </a:r>
          </a:p>
          <a:p>
            <a:pPr lvl="0">
              <a:spcAft>
                <a:spcPts val="1200"/>
              </a:spcAft>
            </a:pPr>
            <a:r>
              <a:rPr lang="fi-FI" sz="1600" dirty="0" err="1">
                <a:solidFill>
                  <a:srgbClr val="156570"/>
                </a:solidFill>
              </a:rPr>
              <a:t>Planned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implementation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period</a:t>
            </a:r>
            <a:r>
              <a:rPr lang="fi-FI" sz="1600" dirty="0">
                <a:solidFill>
                  <a:srgbClr val="156570"/>
                </a:solidFill>
              </a:rPr>
              <a:t>: </a:t>
            </a:r>
            <a:r>
              <a:rPr lang="fi-FI" sz="1600" dirty="0" err="1" smtClean="0">
                <a:solidFill>
                  <a:srgbClr val="156570"/>
                </a:solidFill>
              </a:rPr>
              <a:t>December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2014 –                                                </a:t>
            </a:r>
            <a:r>
              <a:rPr lang="fi-FI" sz="1600" dirty="0" err="1">
                <a:solidFill>
                  <a:srgbClr val="156570"/>
                </a:solidFill>
              </a:rPr>
              <a:t>December</a:t>
            </a:r>
            <a:r>
              <a:rPr lang="fi-FI" sz="1600" dirty="0">
                <a:solidFill>
                  <a:srgbClr val="156570"/>
                </a:solidFill>
              </a:rPr>
              <a:t> 2016</a:t>
            </a:r>
          </a:p>
          <a:p>
            <a:pPr>
              <a:spcAft>
                <a:spcPts val="1200"/>
              </a:spcAft>
            </a:pPr>
            <a:endParaRPr lang="fi-FI" sz="1600" dirty="0">
              <a:solidFill>
                <a:srgbClr val="156570"/>
              </a:solidFill>
              <a:latin typeface="Arial"/>
              <a:ea typeface="Arial Unicode MS"/>
              <a:cs typeface="Arial Unicode M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880" y="4261450"/>
            <a:ext cx="2860563" cy="2147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20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b="1" dirty="0" smtClean="0"/>
              <a:t>PROJECT OBJECTIVES</a:t>
            </a:r>
            <a:endParaRPr lang="fi-FI" sz="24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01129" y="1731963"/>
            <a:ext cx="6801928" cy="2989054"/>
          </a:xfrm>
        </p:spPr>
        <p:txBody>
          <a:bodyPr/>
          <a:lstStyle/>
          <a:p>
            <a:pPr lvl="0">
              <a:buFont typeface="Wingdings" pitchFamily="2" charset="2"/>
              <a:buAutoNum type="arabicPeriod"/>
            </a:pPr>
            <a:r>
              <a:rPr lang="fi-FI" sz="1600" dirty="0" err="1" smtClean="0">
                <a:solidFill>
                  <a:srgbClr val="156570"/>
                </a:solidFill>
              </a:rPr>
              <a:t>Gather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MIRG </a:t>
            </a:r>
            <a:r>
              <a:rPr lang="fi-FI" sz="1600" dirty="0" err="1">
                <a:solidFill>
                  <a:srgbClr val="156570"/>
                </a:solidFill>
              </a:rPr>
              <a:t>related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education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experiences</a:t>
            </a:r>
            <a:r>
              <a:rPr lang="fi-FI" sz="1600" dirty="0">
                <a:solidFill>
                  <a:srgbClr val="156570"/>
                </a:solidFill>
              </a:rPr>
              <a:t>, </a:t>
            </a:r>
            <a:r>
              <a:rPr lang="fi-FI" sz="1600" dirty="0" err="1">
                <a:solidFill>
                  <a:srgbClr val="156570"/>
                </a:solidFill>
              </a:rPr>
              <a:t>teaching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material</a:t>
            </a:r>
            <a:r>
              <a:rPr lang="fi-FI" sz="1600" dirty="0">
                <a:solidFill>
                  <a:srgbClr val="156570"/>
                </a:solidFill>
              </a:rPr>
              <a:t> and operating </a:t>
            </a:r>
            <a:r>
              <a:rPr lang="fi-FI" sz="1600" dirty="0" err="1">
                <a:solidFill>
                  <a:srgbClr val="156570"/>
                </a:solidFill>
              </a:rPr>
              <a:t>procedures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from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different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Baltic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Sea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countries</a:t>
            </a:r>
            <a:endParaRPr lang="fi-FI" sz="1600" dirty="0" smtClean="0">
              <a:solidFill>
                <a:srgbClr val="156570"/>
              </a:solidFill>
            </a:endParaRPr>
          </a:p>
          <a:p>
            <a:pPr lvl="0">
              <a:buFont typeface="Wingdings" pitchFamily="2" charset="2"/>
              <a:buAutoNum type="arabicPeriod"/>
            </a:pPr>
            <a:endParaRPr lang="fi-FI" sz="1600" dirty="0">
              <a:solidFill>
                <a:srgbClr val="156570"/>
              </a:solidFill>
            </a:endParaRPr>
          </a:p>
          <a:p>
            <a:pPr lvl="0">
              <a:buFont typeface="Wingdings" pitchFamily="2" charset="2"/>
              <a:buAutoNum type="arabicPeriod"/>
            </a:pPr>
            <a:r>
              <a:rPr lang="fi-FI" sz="1600" dirty="0" err="1">
                <a:solidFill>
                  <a:srgbClr val="156570"/>
                </a:solidFill>
              </a:rPr>
              <a:t>Create</a:t>
            </a:r>
            <a:r>
              <a:rPr lang="fi-FI" sz="1600" dirty="0">
                <a:solidFill>
                  <a:srgbClr val="156570"/>
                </a:solidFill>
              </a:rPr>
              <a:t> common </a:t>
            </a:r>
            <a:r>
              <a:rPr lang="fi-FI" sz="1600" dirty="0" err="1">
                <a:solidFill>
                  <a:srgbClr val="156570"/>
                </a:solidFill>
              </a:rPr>
              <a:t>standard</a:t>
            </a:r>
            <a:r>
              <a:rPr lang="fi-FI" sz="1600" dirty="0">
                <a:solidFill>
                  <a:srgbClr val="156570"/>
                </a:solidFill>
              </a:rPr>
              <a:t> operating </a:t>
            </a:r>
            <a:r>
              <a:rPr lang="fi-FI" sz="1600" dirty="0" err="1">
                <a:solidFill>
                  <a:srgbClr val="156570"/>
                </a:solidFill>
              </a:rPr>
              <a:t>procedures</a:t>
            </a:r>
            <a:r>
              <a:rPr lang="fi-FI" sz="1600" dirty="0">
                <a:solidFill>
                  <a:srgbClr val="156570"/>
                </a:solidFill>
              </a:rPr>
              <a:t> for MIRG </a:t>
            </a:r>
            <a:r>
              <a:rPr lang="fi-FI" sz="1600" dirty="0" err="1">
                <a:solidFill>
                  <a:srgbClr val="156570"/>
                </a:solidFill>
              </a:rPr>
              <a:t>cooperation</a:t>
            </a:r>
            <a:r>
              <a:rPr lang="fi-FI" sz="1600" dirty="0">
                <a:solidFill>
                  <a:srgbClr val="156570"/>
                </a:solidFill>
              </a:rPr>
              <a:t> for the </a:t>
            </a:r>
            <a:r>
              <a:rPr lang="fi-FI" sz="1600" dirty="0" err="1">
                <a:solidFill>
                  <a:srgbClr val="156570"/>
                </a:solidFill>
              </a:rPr>
              <a:t>Baltic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Sea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region</a:t>
            </a:r>
            <a:r>
              <a:rPr lang="fi-FI" sz="1600" dirty="0">
                <a:solidFill>
                  <a:srgbClr val="156570"/>
                </a:solidFill>
              </a:rPr>
              <a:t>, </a:t>
            </a:r>
            <a:r>
              <a:rPr lang="fi-FI" sz="1600" dirty="0" err="1">
                <a:solidFill>
                  <a:srgbClr val="156570"/>
                </a:solidFill>
              </a:rPr>
              <a:t>based</a:t>
            </a:r>
            <a:r>
              <a:rPr lang="fi-FI" sz="1600" dirty="0">
                <a:solidFill>
                  <a:srgbClr val="156570"/>
                </a:solidFill>
              </a:rPr>
              <a:t> on the </a:t>
            </a:r>
            <a:r>
              <a:rPr lang="fi-FI" sz="1600" dirty="0" err="1">
                <a:solidFill>
                  <a:srgbClr val="156570"/>
                </a:solidFill>
              </a:rPr>
              <a:t>gathered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material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endParaRPr lang="fi-FI" sz="1600" dirty="0" smtClean="0">
              <a:solidFill>
                <a:srgbClr val="156570"/>
              </a:solidFill>
            </a:endParaRPr>
          </a:p>
          <a:p>
            <a:pPr lvl="0">
              <a:buFont typeface="Wingdings" pitchFamily="2" charset="2"/>
              <a:buAutoNum type="arabicPeriod"/>
            </a:pPr>
            <a:endParaRPr lang="fi-FI" sz="1600" dirty="0">
              <a:solidFill>
                <a:srgbClr val="156570"/>
              </a:solidFill>
            </a:endParaRPr>
          </a:p>
          <a:p>
            <a:pPr lvl="0">
              <a:buFont typeface="Wingdings" pitchFamily="2" charset="2"/>
              <a:buAutoNum type="arabicPeriod"/>
            </a:pPr>
            <a:r>
              <a:rPr lang="fi-FI" sz="1600" dirty="0" err="1">
                <a:solidFill>
                  <a:srgbClr val="156570"/>
                </a:solidFill>
              </a:rPr>
              <a:t>Create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model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courses</a:t>
            </a:r>
            <a:r>
              <a:rPr lang="fi-FI" sz="1600" dirty="0">
                <a:solidFill>
                  <a:srgbClr val="156570"/>
                </a:solidFill>
              </a:rPr>
              <a:t> of "Common MIRG Training </a:t>
            </a:r>
            <a:endParaRPr lang="fi-FI" sz="1600" dirty="0" smtClean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System </a:t>
            </a:r>
            <a:r>
              <a:rPr lang="fi-FI" sz="1600" dirty="0">
                <a:solidFill>
                  <a:srgbClr val="156570"/>
                </a:solidFill>
              </a:rPr>
              <a:t>of the </a:t>
            </a:r>
            <a:r>
              <a:rPr lang="fi-FI" sz="1600" dirty="0" err="1">
                <a:solidFill>
                  <a:srgbClr val="156570"/>
                </a:solidFill>
              </a:rPr>
              <a:t>Baltic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Sea</a:t>
            </a:r>
            <a:r>
              <a:rPr lang="fi-FI" sz="1600" dirty="0" smtClean="0">
                <a:solidFill>
                  <a:srgbClr val="156570"/>
                </a:solidFill>
              </a:rPr>
              <a:t>"</a:t>
            </a:r>
          </a:p>
          <a:p>
            <a:pPr lvl="0">
              <a:buFont typeface="Wingdings" pitchFamily="2" charset="2"/>
              <a:buAutoNum type="arabicPeriod"/>
            </a:pPr>
            <a:endParaRPr lang="fi-FI" sz="1600" dirty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 smtClean="0">
                <a:solidFill>
                  <a:srgbClr val="156570"/>
                </a:solidFill>
              </a:rPr>
              <a:t>4.   </a:t>
            </a:r>
            <a:r>
              <a:rPr lang="fi-FI" sz="1600" dirty="0" err="1" smtClean="0">
                <a:solidFill>
                  <a:srgbClr val="156570"/>
                </a:solidFill>
              </a:rPr>
              <a:t>Carry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out 3 </a:t>
            </a:r>
            <a:r>
              <a:rPr lang="fi-FI" sz="1600" dirty="0" err="1">
                <a:solidFill>
                  <a:srgbClr val="156570"/>
                </a:solidFill>
              </a:rPr>
              <a:t>model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courses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which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would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be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primarly</a:t>
            </a:r>
            <a:endParaRPr lang="fi-FI" sz="1600" dirty="0" smtClean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</a:t>
            </a:r>
            <a:r>
              <a:rPr lang="fi-FI" sz="1600" dirty="0" err="1" smtClean="0">
                <a:solidFill>
                  <a:srgbClr val="156570"/>
                </a:solidFill>
              </a:rPr>
              <a:t>intended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for </a:t>
            </a:r>
            <a:r>
              <a:rPr lang="fi-FI" sz="1600" dirty="0" err="1">
                <a:solidFill>
                  <a:srgbClr val="156570"/>
                </a:solidFill>
              </a:rPr>
              <a:t>persons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responsible</a:t>
            </a:r>
            <a:r>
              <a:rPr lang="fi-FI" sz="1600" dirty="0">
                <a:solidFill>
                  <a:srgbClr val="156570"/>
                </a:solidFill>
              </a:rPr>
              <a:t> for the </a:t>
            </a:r>
            <a:r>
              <a:rPr lang="fi-FI" sz="1600" dirty="0" err="1">
                <a:solidFill>
                  <a:srgbClr val="156570"/>
                </a:solidFill>
              </a:rPr>
              <a:t>development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endParaRPr lang="fi-FI" sz="1600" dirty="0" smtClean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of </a:t>
            </a:r>
            <a:r>
              <a:rPr lang="fi-FI" sz="1600" dirty="0">
                <a:solidFill>
                  <a:srgbClr val="156570"/>
                </a:solidFill>
              </a:rPr>
              <a:t>MIRG action </a:t>
            </a:r>
            <a:r>
              <a:rPr lang="fi-FI" sz="1600" dirty="0" err="1">
                <a:solidFill>
                  <a:srgbClr val="156570"/>
                </a:solidFill>
              </a:rPr>
              <a:t>or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education</a:t>
            </a:r>
            <a:r>
              <a:rPr lang="fi-FI" sz="1600" dirty="0">
                <a:solidFill>
                  <a:srgbClr val="156570"/>
                </a:solidFill>
              </a:rPr>
              <a:t> in </a:t>
            </a:r>
            <a:r>
              <a:rPr lang="fi-FI" sz="1600" dirty="0" err="1">
                <a:solidFill>
                  <a:srgbClr val="156570"/>
                </a:solidFill>
              </a:rPr>
              <a:t>their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own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countries</a:t>
            </a:r>
            <a:endParaRPr lang="fi-FI" sz="1600" dirty="0" smtClean="0">
              <a:solidFill>
                <a:srgbClr val="156570"/>
              </a:solidFill>
            </a:endParaRPr>
          </a:p>
          <a:p>
            <a:pPr lvl="0">
              <a:buFont typeface="Wingdings" pitchFamily="2" charset="2"/>
              <a:buAutoNum type="arabicPeriod"/>
            </a:pPr>
            <a:endParaRPr lang="fi-FI" sz="1600" dirty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 smtClean="0">
                <a:solidFill>
                  <a:srgbClr val="156570"/>
                </a:solidFill>
              </a:rPr>
              <a:t>5.   </a:t>
            </a:r>
            <a:r>
              <a:rPr lang="fi-FI" sz="1600" dirty="0" err="1" smtClean="0">
                <a:solidFill>
                  <a:srgbClr val="156570"/>
                </a:solidFill>
              </a:rPr>
              <a:t>Create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teaching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material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which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would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enable</a:t>
            </a:r>
            <a:r>
              <a:rPr lang="fi-FI" sz="1600" dirty="0">
                <a:solidFill>
                  <a:srgbClr val="156570"/>
                </a:solidFill>
              </a:rPr>
              <a:t> the </a:t>
            </a:r>
            <a:r>
              <a:rPr lang="fi-FI" sz="1600" dirty="0" err="1">
                <a:solidFill>
                  <a:srgbClr val="156570"/>
                </a:solidFill>
              </a:rPr>
              <a:t>Baltic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endParaRPr lang="fi-FI" sz="1600" dirty="0" smtClean="0">
              <a:solidFill>
                <a:srgbClr val="156570"/>
              </a:solidFill>
            </a:endParaRPr>
          </a:p>
          <a:p>
            <a:pPr marL="0" lvl="0" indent="0">
              <a:buNone/>
            </a:pP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</a:t>
            </a:r>
            <a:r>
              <a:rPr lang="fi-FI" sz="1600" dirty="0" err="1" smtClean="0">
                <a:solidFill>
                  <a:srgbClr val="156570"/>
                </a:solidFill>
              </a:rPr>
              <a:t>Sea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states</a:t>
            </a:r>
            <a:r>
              <a:rPr lang="fi-FI" sz="1600" dirty="0">
                <a:solidFill>
                  <a:srgbClr val="156570"/>
                </a:solidFill>
              </a:rPr>
              <a:t> to </a:t>
            </a:r>
            <a:r>
              <a:rPr lang="fi-FI" sz="1600" dirty="0" err="1">
                <a:solidFill>
                  <a:srgbClr val="156570"/>
                </a:solidFill>
              </a:rPr>
              <a:t>carry</a:t>
            </a:r>
            <a:r>
              <a:rPr lang="fi-FI" sz="1600" dirty="0">
                <a:solidFill>
                  <a:srgbClr val="156570"/>
                </a:solidFill>
              </a:rPr>
              <a:t> out MIRG </a:t>
            </a:r>
            <a:r>
              <a:rPr lang="fi-FI" sz="1600" dirty="0" err="1">
                <a:solidFill>
                  <a:srgbClr val="156570"/>
                </a:solidFill>
              </a:rPr>
              <a:t>training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courses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independently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</a:p>
          <a:p>
            <a:pPr marL="0" lvl="0" indent="0">
              <a:buNone/>
            </a:pP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     </a:t>
            </a:r>
            <a:r>
              <a:rPr lang="fi-FI" sz="1600" dirty="0" err="1" smtClean="0">
                <a:solidFill>
                  <a:srgbClr val="156570"/>
                </a:solidFill>
              </a:rPr>
              <a:t>based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on the </a:t>
            </a:r>
            <a:r>
              <a:rPr lang="fi-FI" sz="1600" dirty="0" err="1">
                <a:solidFill>
                  <a:srgbClr val="156570"/>
                </a:solidFill>
              </a:rPr>
              <a:t>created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teaching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material</a:t>
            </a:r>
            <a:endParaRPr lang="fi-FI" sz="1600" dirty="0">
              <a:solidFill>
                <a:srgbClr val="156570"/>
              </a:solidFill>
            </a:endParaRPr>
          </a:p>
          <a:p>
            <a:endParaRPr lang="fi-FI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675" y="3295502"/>
            <a:ext cx="3134195" cy="235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13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b="1" dirty="0" smtClean="0"/>
              <a:t>NEXT STEPS</a:t>
            </a:r>
            <a:endParaRPr lang="fi-FI" sz="24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69116" y="1833113"/>
            <a:ext cx="7772400" cy="3962400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fi-FI" sz="1600" dirty="0" err="1" smtClean="0">
                <a:solidFill>
                  <a:srgbClr val="156570"/>
                </a:solidFill>
              </a:rPr>
              <a:t>Confirmation</a:t>
            </a:r>
            <a:r>
              <a:rPr lang="fi-FI" sz="1600" dirty="0" smtClean="0">
                <a:solidFill>
                  <a:srgbClr val="156570"/>
                </a:solidFill>
              </a:rPr>
              <a:t> of </a:t>
            </a:r>
            <a:r>
              <a:rPr lang="fi-FI" sz="1600" dirty="0" err="1" smtClean="0">
                <a:solidFill>
                  <a:srgbClr val="156570"/>
                </a:solidFill>
              </a:rPr>
              <a:t>funding</a:t>
            </a:r>
            <a:r>
              <a:rPr lang="fi-FI" sz="1600" dirty="0" smtClean="0">
                <a:solidFill>
                  <a:srgbClr val="156570"/>
                </a:solidFill>
              </a:rPr>
              <a:t> in the </a:t>
            </a:r>
            <a:r>
              <a:rPr lang="fi-FI" sz="1600" dirty="0" err="1" smtClean="0">
                <a:solidFill>
                  <a:srgbClr val="156570"/>
                </a:solidFill>
              </a:rPr>
              <a:t>end</a:t>
            </a:r>
            <a:r>
              <a:rPr lang="fi-FI" sz="1600" dirty="0" smtClean="0">
                <a:solidFill>
                  <a:srgbClr val="156570"/>
                </a:solidFill>
              </a:rPr>
              <a:t> of </a:t>
            </a:r>
            <a:r>
              <a:rPr lang="fi-FI" sz="1600" dirty="0" err="1" smtClean="0">
                <a:solidFill>
                  <a:srgbClr val="156570"/>
                </a:solidFill>
              </a:rPr>
              <a:t>November</a:t>
            </a:r>
            <a:r>
              <a:rPr lang="fi-FI" sz="1600" dirty="0" smtClean="0">
                <a:solidFill>
                  <a:srgbClr val="156570"/>
                </a:solidFill>
              </a:rPr>
              <a:t> 2014</a:t>
            </a:r>
          </a:p>
          <a:p>
            <a:pPr lvl="0">
              <a:spcAft>
                <a:spcPts val="1200"/>
              </a:spcAft>
            </a:pPr>
            <a:r>
              <a:rPr lang="en-US" sz="1600" dirty="0" smtClean="0">
                <a:solidFill>
                  <a:srgbClr val="156570"/>
                </a:solidFill>
              </a:rPr>
              <a:t>Preparation phase between </a:t>
            </a:r>
            <a:r>
              <a:rPr lang="en-US" sz="1600" dirty="0">
                <a:solidFill>
                  <a:srgbClr val="156570"/>
                </a:solidFill>
              </a:rPr>
              <a:t>December 2014 and May </a:t>
            </a:r>
            <a:r>
              <a:rPr lang="en-US" sz="1600" dirty="0" smtClean="0">
                <a:solidFill>
                  <a:srgbClr val="156570"/>
                </a:solidFill>
              </a:rPr>
              <a:t>2015</a:t>
            </a:r>
            <a:endParaRPr lang="fi-FI" sz="1600" dirty="0" smtClean="0">
              <a:solidFill>
                <a:srgbClr val="156570"/>
              </a:solidFill>
            </a:endParaRPr>
          </a:p>
          <a:p>
            <a:pPr lvl="0">
              <a:spcAft>
                <a:spcPts val="1200"/>
              </a:spcAft>
            </a:pPr>
            <a:r>
              <a:rPr lang="fi-FI" sz="1600" dirty="0" err="1" smtClean="0">
                <a:solidFill>
                  <a:srgbClr val="156570"/>
                </a:solidFill>
              </a:rPr>
              <a:t>Relevant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fire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and </a:t>
            </a:r>
            <a:r>
              <a:rPr lang="fi-FI" sz="1600" dirty="0" err="1">
                <a:solidFill>
                  <a:srgbClr val="156570"/>
                </a:solidFill>
              </a:rPr>
              <a:t>rescue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services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(</a:t>
            </a:r>
            <a:r>
              <a:rPr lang="fi-FI" sz="1600" dirty="0" err="1" smtClean="0">
                <a:solidFill>
                  <a:srgbClr val="156570"/>
                </a:solidFill>
              </a:rPr>
              <a:t>providing</a:t>
            </a:r>
            <a:r>
              <a:rPr lang="fi-FI" sz="1600" dirty="0" smtClean="0">
                <a:solidFill>
                  <a:srgbClr val="156570"/>
                </a:solidFill>
              </a:rPr>
              <a:t> MIRG/RITS </a:t>
            </a:r>
            <a:r>
              <a:rPr lang="fi-FI" sz="1600" dirty="0" err="1" smtClean="0">
                <a:solidFill>
                  <a:srgbClr val="156570"/>
                </a:solidFill>
              </a:rPr>
              <a:t>services</a:t>
            </a:r>
            <a:r>
              <a:rPr lang="fi-FI" sz="1600" dirty="0" smtClean="0">
                <a:solidFill>
                  <a:srgbClr val="156570"/>
                </a:solidFill>
              </a:rPr>
              <a:t>) and </a:t>
            </a:r>
            <a:r>
              <a:rPr lang="fi-FI" sz="1600" dirty="0" err="1" smtClean="0">
                <a:solidFill>
                  <a:srgbClr val="156570"/>
                </a:solidFill>
              </a:rPr>
              <a:t>maritime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>
                <a:solidFill>
                  <a:srgbClr val="156570"/>
                </a:solidFill>
              </a:rPr>
              <a:t>SAR </a:t>
            </a:r>
            <a:r>
              <a:rPr lang="fi-FI" sz="1600" dirty="0" err="1">
                <a:solidFill>
                  <a:srgbClr val="156570"/>
                </a:solidFill>
              </a:rPr>
              <a:t>authorities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from</a:t>
            </a:r>
            <a:r>
              <a:rPr lang="fi-FI" sz="1600" dirty="0">
                <a:solidFill>
                  <a:srgbClr val="156570"/>
                </a:solidFill>
              </a:rPr>
              <a:t> the </a:t>
            </a:r>
            <a:r>
              <a:rPr lang="fi-FI" sz="1600" dirty="0" err="1">
                <a:solidFill>
                  <a:srgbClr val="156570"/>
                </a:solidFill>
              </a:rPr>
              <a:t>Baltic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>
                <a:solidFill>
                  <a:srgbClr val="156570"/>
                </a:solidFill>
              </a:rPr>
              <a:t>Sea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region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will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be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invited</a:t>
            </a:r>
            <a:r>
              <a:rPr lang="fi-FI" sz="1600" dirty="0" smtClean="0">
                <a:solidFill>
                  <a:srgbClr val="156570"/>
                </a:solidFill>
              </a:rPr>
              <a:t> to join the </a:t>
            </a:r>
            <a:r>
              <a:rPr lang="fi-FI" sz="1600" dirty="0" err="1" smtClean="0">
                <a:solidFill>
                  <a:srgbClr val="156570"/>
                </a:solidFill>
              </a:rPr>
              <a:t>project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during</a:t>
            </a:r>
            <a:r>
              <a:rPr lang="fi-FI" sz="1600" dirty="0" smtClean="0">
                <a:solidFill>
                  <a:srgbClr val="156570"/>
                </a:solidFill>
              </a:rPr>
              <a:t> the </a:t>
            </a:r>
            <a:r>
              <a:rPr lang="fi-FI" sz="1600" dirty="0" err="1" smtClean="0">
                <a:solidFill>
                  <a:srgbClr val="156570"/>
                </a:solidFill>
              </a:rPr>
              <a:t>preparation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phase</a:t>
            </a:r>
            <a:endParaRPr lang="fi-FI" sz="1600" dirty="0" smtClean="0">
              <a:solidFill>
                <a:srgbClr val="156570"/>
              </a:solidFill>
            </a:endParaRPr>
          </a:p>
          <a:p>
            <a:pPr lvl="0">
              <a:spcAft>
                <a:spcPts val="1200"/>
              </a:spcAft>
            </a:pPr>
            <a:r>
              <a:rPr lang="fi-FI" sz="1600" dirty="0" err="1" smtClean="0">
                <a:solidFill>
                  <a:srgbClr val="156570"/>
                </a:solidFill>
              </a:rPr>
              <a:t>If</a:t>
            </a:r>
            <a:r>
              <a:rPr lang="fi-FI" sz="1600" dirty="0">
                <a:solidFill>
                  <a:srgbClr val="156570"/>
                </a:solidFill>
              </a:rPr>
              <a:t> </a:t>
            </a:r>
            <a:r>
              <a:rPr lang="fi-FI" sz="1600" dirty="0" smtClean="0">
                <a:solidFill>
                  <a:srgbClr val="156570"/>
                </a:solidFill>
              </a:rPr>
              <a:t>the </a:t>
            </a:r>
            <a:r>
              <a:rPr lang="fi-FI" sz="1600" dirty="0" err="1" smtClean="0">
                <a:solidFill>
                  <a:srgbClr val="156570"/>
                </a:solidFill>
              </a:rPr>
              <a:t>project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starts</a:t>
            </a:r>
            <a:r>
              <a:rPr lang="fi-FI" sz="1600" dirty="0" smtClean="0">
                <a:solidFill>
                  <a:srgbClr val="156570"/>
                </a:solidFill>
              </a:rPr>
              <a:t> and </a:t>
            </a:r>
            <a:r>
              <a:rPr lang="fi-FI" sz="1600" dirty="0" err="1" smtClean="0">
                <a:solidFill>
                  <a:srgbClr val="156570"/>
                </a:solidFill>
              </a:rPr>
              <a:t>progresses</a:t>
            </a:r>
            <a:r>
              <a:rPr lang="fi-FI" sz="1600" dirty="0" smtClean="0">
                <a:solidFill>
                  <a:srgbClr val="156570"/>
                </a:solidFill>
              </a:rPr>
              <a:t> as </a:t>
            </a:r>
            <a:r>
              <a:rPr lang="fi-FI" sz="1600" dirty="0" err="1" smtClean="0">
                <a:solidFill>
                  <a:srgbClr val="156570"/>
                </a:solidFill>
              </a:rPr>
              <a:t>planned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fi-FI" sz="1600" dirty="0" err="1" smtClean="0">
                <a:solidFill>
                  <a:srgbClr val="156570"/>
                </a:solidFill>
              </a:rPr>
              <a:t>it</a:t>
            </a:r>
            <a:r>
              <a:rPr lang="fi-FI" sz="1600" dirty="0" smtClean="0">
                <a:solidFill>
                  <a:srgbClr val="156570"/>
                </a:solidFill>
              </a:rPr>
              <a:t> </a:t>
            </a:r>
            <a:r>
              <a:rPr lang="en-US" sz="1600" dirty="0" smtClean="0">
                <a:solidFill>
                  <a:srgbClr val="156570"/>
                </a:solidFill>
              </a:rPr>
              <a:t>will apply </a:t>
            </a:r>
            <a:r>
              <a:rPr lang="en-US" sz="1600" dirty="0">
                <a:solidFill>
                  <a:srgbClr val="156570"/>
                </a:solidFill>
              </a:rPr>
              <a:t>a Flagship status in the Priority area on Maritime Safety and Security (PA SAFE) in the EU Strategy for Baltic Sea </a:t>
            </a:r>
            <a:r>
              <a:rPr lang="en-US" sz="1600" dirty="0" smtClean="0">
                <a:solidFill>
                  <a:srgbClr val="156570"/>
                </a:solidFill>
              </a:rPr>
              <a:t>Region</a:t>
            </a:r>
          </a:p>
          <a:p>
            <a:pPr marL="0" lvl="0" indent="0">
              <a:spcAft>
                <a:spcPts val="1200"/>
              </a:spcAft>
              <a:buNone/>
            </a:pPr>
            <a:r>
              <a:rPr lang="en-US" sz="1600" dirty="0" smtClean="0">
                <a:solidFill>
                  <a:srgbClr val="156570"/>
                </a:solidFill>
                <a:sym typeface="Wingdings" panose="05000000000000000000" pitchFamily="2" charset="2"/>
              </a:rPr>
              <a:t>	 Application will be presented in the next meeting</a:t>
            </a:r>
          </a:p>
          <a:p>
            <a:pPr>
              <a:spcAft>
                <a:spcPts val="1200"/>
              </a:spcAft>
            </a:pPr>
            <a:r>
              <a:rPr lang="en-US" sz="1600" dirty="0" smtClean="0">
                <a:solidFill>
                  <a:srgbClr val="156570"/>
                </a:solidFill>
              </a:rPr>
              <a:t>Working phase will start in the beginning of June 2015 </a:t>
            </a:r>
          </a:p>
          <a:p>
            <a:pPr>
              <a:spcAft>
                <a:spcPts val="1200"/>
              </a:spcAft>
            </a:pPr>
            <a:r>
              <a:rPr lang="en-US" sz="1600" dirty="0" smtClean="0">
                <a:solidFill>
                  <a:srgbClr val="156570"/>
                </a:solidFill>
              </a:rPr>
              <a:t>For more information contact: </a:t>
            </a:r>
            <a:r>
              <a:rPr lang="en-US" sz="1600" dirty="0" err="1">
                <a:solidFill>
                  <a:srgbClr val="156570"/>
                </a:solidFill>
              </a:rPr>
              <a:t>C</a:t>
            </a:r>
            <a:r>
              <a:rPr lang="en-US" sz="1600" dirty="0" err="1" smtClean="0">
                <a:solidFill>
                  <a:srgbClr val="156570"/>
                </a:solidFill>
              </a:rPr>
              <a:t>dr</a:t>
            </a:r>
            <a:r>
              <a:rPr lang="en-US" sz="1600" dirty="0" smtClean="0">
                <a:solidFill>
                  <a:srgbClr val="156570"/>
                </a:solidFill>
              </a:rPr>
              <a:t> Petteri Leppänen,               </a:t>
            </a:r>
            <a:r>
              <a:rPr lang="en-US" sz="1600" dirty="0" smtClean="0">
                <a:solidFill>
                  <a:srgbClr val="156570"/>
                </a:solidFill>
                <a:hlinkClick r:id="rId2"/>
              </a:rPr>
              <a:t>petteri.leppanen@raja.fi</a:t>
            </a:r>
            <a:r>
              <a:rPr lang="en-US" sz="1600" dirty="0" smtClean="0">
                <a:solidFill>
                  <a:srgbClr val="156570"/>
                </a:solidFill>
              </a:rPr>
              <a:t> </a:t>
            </a:r>
            <a:endParaRPr lang="en-US" sz="1600" dirty="0">
              <a:solidFill>
                <a:srgbClr val="156570"/>
              </a:solidFill>
            </a:endParaRPr>
          </a:p>
          <a:p>
            <a:pPr marL="0" lvl="0" indent="0">
              <a:spcAft>
                <a:spcPts val="1200"/>
              </a:spcAft>
              <a:buNone/>
            </a:pPr>
            <a:r>
              <a:rPr lang="en-US" sz="1600" dirty="0">
                <a:solidFill>
                  <a:srgbClr val="156570"/>
                </a:solidFill>
              </a:rPr>
              <a:t> </a:t>
            </a:r>
          </a:p>
          <a:p>
            <a:pPr lvl="0">
              <a:spcAft>
                <a:spcPts val="1200"/>
              </a:spcAft>
            </a:pPr>
            <a:endParaRPr lang="fi-FI" sz="1600" dirty="0">
              <a:solidFill>
                <a:srgbClr val="156570"/>
              </a:solidFill>
            </a:endParaRPr>
          </a:p>
          <a:p>
            <a:endParaRPr lang="fi-FI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491" y="4562805"/>
            <a:ext cx="15970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966142"/>
      </p:ext>
    </p:extLst>
  </p:cSld>
  <p:clrMapOvr>
    <a:masterClrMapping/>
  </p:clrMapOvr>
</p:sld>
</file>

<file path=ppt/theme/theme1.xml><?xml version="1.0" encoding="utf-8"?>
<a:theme xmlns:a="http://schemas.openxmlformats.org/drawingml/2006/main" name="Rajavartiolaitos_PPT_2008">
  <a:themeElements>
    <a:clrScheme name="Blank Presentation 1">
      <a:dk1>
        <a:srgbClr val="156570"/>
      </a:dk1>
      <a:lt1>
        <a:srgbClr val="FFFFFF"/>
      </a:lt1>
      <a:dk2>
        <a:srgbClr val="156570"/>
      </a:dk2>
      <a:lt2>
        <a:srgbClr val="808080"/>
      </a:lt2>
      <a:accent1>
        <a:srgbClr val="156570"/>
      </a:accent1>
      <a:accent2>
        <a:srgbClr val="E6D54D"/>
      </a:accent2>
      <a:accent3>
        <a:srgbClr val="FFFFFF"/>
      </a:accent3>
      <a:accent4>
        <a:srgbClr val="10555F"/>
      </a:accent4>
      <a:accent5>
        <a:srgbClr val="AAB8BB"/>
      </a:accent5>
      <a:accent6>
        <a:srgbClr val="D0C145"/>
      </a:accent6>
      <a:hlink>
        <a:srgbClr val="ABC785"/>
      </a:hlink>
      <a:folHlink>
        <a:srgbClr val="99BFC2"/>
      </a:folHlink>
    </a:clrScheme>
    <a:fontScheme name="Blank Presentation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altLang="fi-F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i-FI" altLang="fi-FI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Blank Presentation 1">
        <a:dk1>
          <a:srgbClr val="156570"/>
        </a:dk1>
        <a:lt1>
          <a:srgbClr val="FFFFFF"/>
        </a:lt1>
        <a:dk2>
          <a:srgbClr val="156570"/>
        </a:dk2>
        <a:lt2>
          <a:srgbClr val="808080"/>
        </a:lt2>
        <a:accent1>
          <a:srgbClr val="156570"/>
        </a:accent1>
        <a:accent2>
          <a:srgbClr val="E6D54D"/>
        </a:accent2>
        <a:accent3>
          <a:srgbClr val="FFFFFF"/>
        </a:accent3>
        <a:accent4>
          <a:srgbClr val="10555F"/>
        </a:accent4>
        <a:accent5>
          <a:srgbClr val="AAB8BB"/>
        </a:accent5>
        <a:accent6>
          <a:srgbClr val="D0C145"/>
        </a:accent6>
        <a:hlink>
          <a:srgbClr val="ABC785"/>
        </a:hlink>
        <a:folHlink>
          <a:srgbClr val="99BFC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Rajavartiolaitos_PPT_2008</Template>
  <TotalTime>866</TotalTime>
  <Words>326</Words>
  <Application>Microsoft Office PowerPoint</Application>
  <PresentationFormat>Näytössä katseltava diaesitys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4</vt:i4>
      </vt:variant>
    </vt:vector>
  </HeadingPairs>
  <TitlesOfParts>
    <vt:vector size="5" baseType="lpstr">
      <vt:lpstr>Rajavartiolaitos_PPT_2008</vt:lpstr>
      <vt:lpstr>MIRG TRAINING SYSTEM PROJECT</vt:lpstr>
      <vt:lpstr>PROJECT PLAN</vt:lpstr>
      <vt:lpstr>PROJECT OBJECTIVES</vt:lpstr>
      <vt:lpstr>NEXT STEPS</vt:lpstr>
    </vt:vector>
  </TitlesOfParts>
  <Company>haltik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Putkonen Raita RVL RVLE</dc:creator>
  <cp:lastModifiedBy>Lappalainen Jouni</cp:lastModifiedBy>
  <cp:revision>176</cp:revision>
  <cp:lastPrinted>2007-11-13T11:38:42Z</cp:lastPrinted>
  <dcterms:created xsi:type="dcterms:W3CDTF">2014-05-12T14:32:52Z</dcterms:created>
  <dcterms:modified xsi:type="dcterms:W3CDTF">2014-11-13T08:33:14Z</dcterms:modified>
</cp:coreProperties>
</file>