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0"/>
  </p:notesMasterIdLst>
  <p:sldIdLst>
    <p:sldId id="256" r:id="rId2"/>
    <p:sldId id="283" r:id="rId3"/>
    <p:sldId id="262" r:id="rId4"/>
    <p:sldId id="265" r:id="rId5"/>
    <p:sldId id="267" r:id="rId6"/>
    <p:sldId id="272" r:id="rId7"/>
    <p:sldId id="276" r:id="rId8"/>
    <p:sldId id="277" r:id="rId9"/>
    <p:sldId id="278" r:id="rId10"/>
    <p:sldId id="284" r:id="rId11"/>
    <p:sldId id="279" r:id="rId12"/>
    <p:sldId id="269" r:id="rId13"/>
    <p:sldId id="281" r:id="rId14"/>
    <p:sldId id="274" r:id="rId15"/>
    <p:sldId id="280" r:id="rId16"/>
    <p:sldId id="270" r:id="rId17"/>
    <p:sldId id="271" r:id="rId18"/>
    <p:sldId id="261" r:id="rId19"/>
  </p:sldIdLst>
  <p:sldSz cx="9144000" cy="6858000" type="screen4x3"/>
  <p:notesSz cx="7099300" cy="1023461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07F"/>
    <a:srgbClr val="2CAAE1"/>
    <a:srgbClr val="5353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487" autoAdjust="0"/>
  </p:normalViewPr>
  <p:slideViewPr>
    <p:cSldViewPr showGuides="1">
      <p:cViewPr>
        <p:scale>
          <a:sx n="70" d="100"/>
          <a:sy n="70" d="100"/>
        </p:scale>
        <p:origin x="-1164" y="-420"/>
      </p:cViewPr>
      <p:guideLst>
        <p:guide orient="horz" pos="2160"/>
        <p:guide orient="horz" pos="436"/>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de-DE"/>
          </a:p>
        </p:txBody>
      </p:sp>
      <p:sp>
        <p:nvSpPr>
          <p:cNvPr id="3" name="Datumsplatzhalter 2"/>
          <p:cNvSpPr>
            <a:spLocks noGrp="1"/>
          </p:cNvSpPr>
          <p:nvPr>
            <p:ph type="dt" idx="1"/>
          </p:nvPr>
        </p:nvSpPr>
        <p:spPr>
          <a:xfrm>
            <a:off x="4021295" y="0"/>
            <a:ext cx="3076363" cy="511731"/>
          </a:xfrm>
          <a:prstGeom prst="rect">
            <a:avLst/>
          </a:prstGeom>
        </p:spPr>
        <p:txBody>
          <a:bodyPr vert="horz" lIns="99048" tIns="49524" rIns="99048" bIns="49524" rtlCol="0"/>
          <a:lstStyle>
            <a:lvl1pPr algn="r">
              <a:defRPr sz="1300"/>
            </a:lvl1pPr>
          </a:lstStyle>
          <a:p>
            <a:fld id="{0AA7499E-BAF1-49DA-B1E7-D88DB07BD918}" type="datetimeFigureOut">
              <a:rPr lang="de-DE" smtClean="0"/>
              <a:pPr/>
              <a:t>17.11.2014</a:t>
            </a:fld>
            <a:endParaRPr lang="de-DE"/>
          </a:p>
        </p:txBody>
      </p:sp>
      <p:sp>
        <p:nvSpPr>
          <p:cNvPr id="4" name="Folienbildplatzhalter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de-DE"/>
          </a:p>
        </p:txBody>
      </p:sp>
      <p:sp>
        <p:nvSpPr>
          <p:cNvPr id="5" name="Notizenplatzhalter 4"/>
          <p:cNvSpPr>
            <a:spLocks noGrp="1"/>
          </p:cNvSpPr>
          <p:nvPr>
            <p:ph type="body" sz="quarter" idx="3"/>
          </p:nvPr>
        </p:nvSpPr>
        <p:spPr>
          <a:xfrm>
            <a:off x="709931" y="4861441"/>
            <a:ext cx="5679440" cy="4605576"/>
          </a:xfrm>
          <a:prstGeom prst="rect">
            <a:avLst/>
          </a:prstGeom>
        </p:spPr>
        <p:txBody>
          <a:bodyPr vert="horz" lIns="99048" tIns="49524" rIns="99048" bIns="49524"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de-DE"/>
          </a:p>
        </p:txBody>
      </p:sp>
      <p:sp>
        <p:nvSpPr>
          <p:cNvPr id="7" name="Foliennummernplatzhalter 6"/>
          <p:cNvSpPr>
            <a:spLocks noGrp="1"/>
          </p:cNvSpPr>
          <p:nvPr>
            <p:ph type="sldNum" sz="quarter" idx="5"/>
          </p:nvPr>
        </p:nvSpPr>
        <p:spPr>
          <a:xfrm>
            <a:off x="4021295" y="9721106"/>
            <a:ext cx="3076363" cy="511731"/>
          </a:xfrm>
          <a:prstGeom prst="rect">
            <a:avLst/>
          </a:prstGeom>
        </p:spPr>
        <p:txBody>
          <a:bodyPr vert="horz" lIns="99048" tIns="49524" rIns="99048" bIns="49524" rtlCol="0" anchor="b"/>
          <a:lstStyle>
            <a:lvl1pPr algn="r">
              <a:defRPr sz="1300"/>
            </a:lvl1pPr>
          </a:lstStyle>
          <a:p>
            <a:fld id="{7CE56B70-9638-4786-BC85-79D96D7E70FE}" type="slidenum">
              <a:rPr lang="de-DE" smtClean="0"/>
              <a:pPr/>
              <a:t>‹#›</a:t>
            </a:fld>
            <a:endParaRPr lang="de-DE"/>
          </a:p>
        </p:txBody>
      </p:sp>
    </p:spTree>
    <p:extLst>
      <p:ext uri="{BB962C8B-B14F-4D97-AF65-F5344CB8AC3E}">
        <p14:creationId xmlns:p14="http://schemas.microsoft.com/office/powerpoint/2010/main" val="42613924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en.wikipedia.org/wiki/Emergency_tow_vessel"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a:t>
            </a:r>
            <a:r>
              <a:rPr lang="en-GB" b="1" i="1" dirty="0" smtClean="0"/>
              <a:t>Baltic</a:t>
            </a:r>
            <a:r>
              <a:rPr lang="en-GB" dirty="0" smtClean="0"/>
              <a:t> is a German </a:t>
            </a:r>
            <a:r>
              <a:rPr lang="en-GB" dirty="0" smtClean="0">
                <a:hlinkClick r:id="rId3" action="ppaction://hlinkfile" tooltip="Emergency tow vessel"/>
              </a:rPr>
              <a:t>emergency tow vessel</a:t>
            </a:r>
            <a:r>
              <a:rPr lang="en-GB" dirty="0" smtClean="0"/>
              <a:t> (ETV) commissioned in 2010</a:t>
            </a:r>
            <a:endParaRPr lang="en-GB" dirty="0"/>
          </a:p>
        </p:txBody>
      </p:sp>
      <p:sp>
        <p:nvSpPr>
          <p:cNvPr id="4" name="Slide Number Placeholder 3"/>
          <p:cNvSpPr>
            <a:spLocks noGrp="1"/>
          </p:cNvSpPr>
          <p:nvPr>
            <p:ph type="sldNum" sz="quarter" idx="10"/>
          </p:nvPr>
        </p:nvSpPr>
        <p:spPr/>
        <p:txBody>
          <a:bodyPr/>
          <a:lstStyle/>
          <a:p>
            <a:fld id="{7CE56B70-9638-4786-BC85-79D96D7E70FE}" type="slidenum">
              <a:rPr lang="de-DE" smtClean="0"/>
              <a:pPr/>
              <a:t>2</a:t>
            </a:fld>
            <a:endParaRPr lang="de-DE"/>
          </a:p>
        </p:txBody>
      </p:sp>
    </p:spTree>
    <p:extLst>
      <p:ext uri="{BB962C8B-B14F-4D97-AF65-F5344CB8AC3E}">
        <p14:creationId xmlns:p14="http://schemas.microsoft.com/office/powerpoint/2010/main" val="3239748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90478">
              <a:defRPr/>
            </a:pPr>
            <a:r>
              <a:rPr lang="en-US" sz="1300" dirty="0"/>
              <a:t>Please note that infrastructure investments as well as cross-border investments cannot be financed but cooperation activities. </a:t>
            </a:r>
            <a:endParaRPr lang="en-US" sz="1300" dirty="0" smtClean="0"/>
          </a:p>
          <a:p>
            <a:pPr defTabSz="990478">
              <a:defRPr/>
            </a:pPr>
            <a:endParaRPr lang="en-US" sz="1300" dirty="0" smtClean="0"/>
          </a:p>
          <a:p>
            <a:pPr marL="0" marR="0" indent="0" algn="l" defTabSz="990478" rtl="0" eaLnBrk="1" fontAlgn="auto" latinLnBrk="0" hangingPunct="1">
              <a:lnSpc>
                <a:spcPct val="100000"/>
              </a:lnSpc>
              <a:spcBef>
                <a:spcPts val="0"/>
              </a:spcBef>
              <a:spcAft>
                <a:spcPts val="0"/>
              </a:spcAft>
              <a:buClrTx/>
              <a:buSzTx/>
              <a:buFontTx/>
              <a:buNone/>
              <a:tabLst/>
              <a:defRPr/>
            </a:pPr>
            <a:r>
              <a:rPr lang="en-GB" sz="1400" dirty="0" smtClean="0"/>
              <a:t>- joint solutions for common challenges relevant for the whole/major part of the BSR</a:t>
            </a:r>
          </a:p>
          <a:p>
            <a:pPr defTabSz="990478">
              <a:defRPr/>
            </a:pPr>
            <a:endParaRPr lang="lv-LV" sz="1300" dirty="0"/>
          </a:p>
          <a:p>
            <a:pPr>
              <a:buFontTx/>
              <a:buChar char="-"/>
            </a:pPr>
            <a:endParaRPr lang="en-GB" noProof="0" dirty="0"/>
          </a:p>
        </p:txBody>
      </p:sp>
      <p:sp>
        <p:nvSpPr>
          <p:cNvPr id="4" name="Slide Number Placeholder 3"/>
          <p:cNvSpPr>
            <a:spLocks noGrp="1"/>
          </p:cNvSpPr>
          <p:nvPr>
            <p:ph type="sldNum" sz="quarter" idx="10"/>
          </p:nvPr>
        </p:nvSpPr>
        <p:spPr/>
        <p:txBody>
          <a:bodyPr/>
          <a:lstStyle/>
          <a:p>
            <a:fld id="{7CE56B70-9638-4786-BC85-79D96D7E70FE}" type="slidenum">
              <a:rPr lang="de-DE" smtClean="0"/>
              <a:pPr/>
              <a:t>12</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Char char="-"/>
            </a:pPr>
            <a:endParaRPr lang="en-GB" noProof="0" dirty="0"/>
          </a:p>
        </p:txBody>
      </p:sp>
      <p:sp>
        <p:nvSpPr>
          <p:cNvPr id="4" name="Slide Number Placeholder 3"/>
          <p:cNvSpPr>
            <a:spLocks noGrp="1"/>
          </p:cNvSpPr>
          <p:nvPr>
            <p:ph type="sldNum" sz="quarter" idx="10"/>
          </p:nvPr>
        </p:nvSpPr>
        <p:spPr/>
        <p:txBody>
          <a:bodyPr/>
          <a:lstStyle/>
          <a:p>
            <a:fld id="{7CE56B70-9638-4786-BC85-79D96D7E70FE}" type="slidenum">
              <a:rPr lang="de-DE" smtClean="0"/>
              <a:pPr/>
              <a:t>14</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Char char="-"/>
            </a:pPr>
            <a:r>
              <a:rPr lang="en-US" noProof="0" dirty="0" smtClean="0"/>
              <a:t>Registration for both events (Programme Conference</a:t>
            </a:r>
            <a:r>
              <a:rPr lang="en-US" baseline="0" noProof="0" dirty="0" smtClean="0"/>
              <a:t> and LA seminar) has been closed.</a:t>
            </a:r>
            <a:endParaRPr lang="lv-LV" baseline="0" noProof="0" dirty="0" smtClean="0"/>
          </a:p>
          <a:p>
            <a:pPr>
              <a:buFontTx/>
              <a:buChar char="-"/>
            </a:pPr>
            <a:r>
              <a:rPr lang="en-US" baseline="0" noProof="0" dirty="0" smtClean="0"/>
              <a:t>Presentations from the events will be available on the Programme website.</a:t>
            </a:r>
            <a:endParaRPr lang="en-US" noProof="0" dirty="0"/>
          </a:p>
        </p:txBody>
      </p:sp>
      <p:sp>
        <p:nvSpPr>
          <p:cNvPr id="4" name="Slide Number Placeholder 3"/>
          <p:cNvSpPr>
            <a:spLocks noGrp="1"/>
          </p:cNvSpPr>
          <p:nvPr>
            <p:ph type="sldNum" sz="quarter" idx="10"/>
          </p:nvPr>
        </p:nvSpPr>
        <p:spPr/>
        <p:txBody>
          <a:bodyPr/>
          <a:lstStyle/>
          <a:p>
            <a:fld id="{7CE56B70-9638-4786-BC85-79D96D7E70FE}" type="slidenum">
              <a:rPr lang="de-DE" smtClean="0"/>
              <a:pPr/>
              <a:t>16</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endParaRPr lang="en-US" noProof="0" dirty="0"/>
          </a:p>
        </p:txBody>
      </p:sp>
      <p:sp>
        <p:nvSpPr>
          <p:cNvPr id="4" name="Slide Number Placeholder 3"/>
          <p:cNvSpPr>
            <a:spLocks noGrp="1"/>
          </p:cNvSpPr>
          <p:nvPr>
            <p:ph type="sldNum" sz="quarter" idx="10"/>
          </p:nvPr>
        </p:nvSpPr>
        <p:spPr/>
        <p:txBody>
          <a:bodyPr/>
          <a:lstStyle/>
          <a:p>
            <a:fld id="{7CE56B70-9638-4786-BC85-79D96D7E70FE}" type="slidenum">
              <a:rPr lang="de-DE" smtClean="0"/>
              <a:pPr/>
              <a:t>17</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lv-LV" dirty="0"/>
          </a:p>
        </p:txBody>
      </p:sp>
      <p:sp>
        <p:nvSpPr>
          <p:cNvPr id="4" name="Slide Number Placeholder 3"/>
          <p:cNvSpPr>
            <a:spLocks noGrp="1"/>
          </p:cNvSpPr>
          <p:nvPr>
            <p:ph type="sldNum" sz="quarter" idx="10"/>
          </p:nvPr>
        </p:nvSpPr>
        <p:spPr/>
        <p:txBody>
          <a:bodyPr/>
          <a:lstStyle/>
          <a:p>
            <a:fld id="{7CE56B70-9638-4786-BC85-79D96D7E70FE}" type="slidenum">
              <a:rPr lang="de-DE" smtClean="0"/>
              <a:pPr/>
              <a:t>4</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GB" noProof="0" dirty="0" smtClean="0"/>
              <a:t>The</a:t>
            </a:r>
            <a:r>
              <a:rPr lang="en-GB" baseline="0" noProof="0" dirty="0" smtClean="0"/>
              <a:t> co-financing for partners from Russia will become available only after the Financing Agreement</a:t>
            </a:r>
            <a:r>
              <a:rPr lang="lv-LV" baseline="0" noProof="0" dirty="0" smtClean="0"/>
              <a:t> (FA)</a:t>
            </a:r>
            <a:r>
              <a:rPr lang="en-GB" baseline="0" noProof="0" dirty="0" smtClean="0"/>
              <a:t> between the European Commission and the government of the Russian Federation. The implementation provisions will be laid down in this agreement as well. </a:t>
            </a:r>
            <a:endParaRPr lang="lv-LV" baseline="0" noProof="0" dirty="0" smtClean="0"/>
          </a:p>
          <a:p>
            <a:pPr>
              <a:buFontTx/>
              <a:buNone/>
            </a:pPr>
            <a:r>
              <a:rPr lang="en-GB" baseline="0" noProof="0" dirty="0" smtClean="0"/>
              <a:t>The co-fin rates will be confirmed in the FA too.</a:t>
            </a:r>
          </a:p>
          <a:p>
            <a:pPr>
              <a:spcBef>
                <a:spcPts val="1300"/>
              </a:spcBef>
            </a:pPr>
            <a:endParaRPr lang="en-GB" sz="1300" dirty="0"/>
          </a:p>
          <a:p>
            <a:pPr>
              <a:spcBef>
                <a:spcPts val="1300"/>
              </a:spcBef>
            </a:pPr>
            <a:r>
              <a:rPr lang="en-GB" sz="1300" dirty="0"/>
              <a:t>For the </a:t>
            </a:r>
            <a:r>
              <a:rPr lang="en-US" sz="1300" dirty="0"/>
              <a:t>first call for applications, future applicants are invited to include cooperation partners from Russia, yet only as associated </a:t>
            </a:r>
            <a:r>
              <a:rPr lang="en-US" sz="1300" dirty="0" err="1"/>
              <a:t>organisations</a:t>
            </a:r>
            <a:r>
              <a:rPr lang="en-US" sz="1300" dirty="0"/>
              <a:t>. </a:t>
            </a:r>
          </a:p>
          <a:p>
            <a:pPr>
              <a:spcBef>
                <a:spcPts val="1300"/>
              </a:spcBef>
            </a:pPr>
            <a:endParaRPr lang="en-US" sz="1300" dirty="0"/>
          </a:p>
          <a:p>
            <a:pPr>
              <a:spcBef>
                <a:spcPts val="1300"/>
              </a:spcBef>
            </a:pPr>
            <a:r>
              <a:rPr lang="en-US" sz="1300" dirty="0"/>
              <a:t>Participation of partners from Russia in the first call will have to be financed from other than the </a:t>
            </a:r>
            <a:r>
              <a:rPr lang="en-US" sz="1300" dirty="0" err="1"/>
              <a:t>Programme</a:t>
            </a:r>
            <a:r>
              <a:rPr lang="en-US" sz="1300" dirty="0"/>
              <a:t> funds.</a:t>
            </a:r>
            <a:endParaRPr lang="de-DE" b="0" dirty="0" smtClean="0"/>
          </a:p>
          <a:p>
            <a:pPr>
              <a:buFontTx/>
              <a:buNone/>
            </a:pPr>
            <a:endParaRPr lang="en-GB" noProof="0" dirty="0"/>
          </a:p>
        </p:txBody>
      </p:sp>
      <p:sp>
        <p:nvSpPr>
          <p:cNvPr id="4" name="Slide Number Placeholder 3"/>
          <p:cNvSpPr>
            <a:spLocks noGrp="1"/>
          </p:cNvSpPr>
          <p:nvPr>
            <p:ph type="sldNum" sz="quarter" idx="10"/>
          </p:nvPr>
        </p:nvSpPr>
        <p:spPr/>
        <p:txBody>
          <a:bodyPr/>
          <a:lstStyle/>
          <a:p>
            <a:fld id="{7CE56B70-9638-4786-BC85-79D96D7E70FE}" type="slidenum">
              <a:rPr lang="de-DE" smtClean="0"/>
              <a:pPr/>
              <a:t>5</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de-DE" altLang="en-US" dirty="0" smtClean="0">
                <a:latin typeface="Times New Roman" pitchFamily="1" charset="0"/>
              </a:rPr>
              <a:t>EUSBSR </a:t>
            </a:r>
            <a:r>
              <a:rPr lang="de-DE" altLang="en-US" dirty="0" err="1" smtClean="0">
                <a:latin typeface="Times New Roman" pitchFamily="1" charset="0"/>
              </a:rPr>
              <a:t>priorities</a:t>
            </a:r>
            <a:r>
              <a:rPr lang="de-DE" altLang="en-US" dirty="0" smtClean="0">
                <a:latin typeface="Times New Roman" pitchFamily="1" charset="0"/>
              </a:rPr>
              <a:t> </a:t>
            </a:r>
            <a:r>
              <a:rPr lang="de-DE" altLang="en-US" dirty="0" err="1" smtClean="0">
                <a:latin typeface="Times New Roman" pitchFamily="1" charset="0"/>
              </a:rPr>
              <a:t>and</a:t>
            </a:r>
            <a:r>
              <a:rPr lang="de-DE" altLang="en-US" dirty="0" smtClean="0">
                <a:latin typeface="Times New Roman" pitchFamily="1" charset="0"/>
              </a:rPr>
              <a:t> </a:t>
            </a:r>
            <a:r>
              <a:rPr lang="de-DE" altLang="en-US" dirty="0" err="1" smtClean="0">
                <a:latin typeface="Times New Roman" pitchFamily="1" charset="0"/>
              </a:rPr>
              <a:t>priorities</a:t>
            </a:r>
            <a:r>
              <a:rPr lang="de-DE" altLang="en-US" dirty="0" smtClean="0">
                <a:latin typeface="Times New Roman" pitchFamily="1" charset="0"/>
              </a:rPr>
              <a:t> </a:t>
            </a:r>
            <a:r>
              <a:rPr lang="de-DE" altLang="en-US" dirty="0" err="1" smtClean="0">
                <a:latin typeface="Times New Roman" pitchFamily="1" charset="0"/>
              </a:rPr>
              <a:t>of</a:t>
            </a:r>
            <a:r>
              <a:rPr lang="de-DE" altLang="en-US" dirty="0" smtClean="0">
                <a:latin typeface="Times New Roman" pitchFamily="1" charset="0"/>
              </a:rPr>
              <a:t> </a:t>
            </a:r>
            <a:r>
              <a:rPr lang="de-DE" altLang="en-US" dirty="0" err="1" smtClean="0">
                <a:latin typeface="Times New Roman" pitchFamily="1" charset="0"/>
              </a:rPr>
              <a:t>the</a:t>
            </a:r>
            <a:r>
              <a:rPr lang="de-DE" altLang="en-US" dirty="0" smtClean="0">
                <a:latin typeface="Times New Roman" pitchFamily="1" charset="0"/>
              </a:rPr>
              <a:t> Programme </a:t>
            </a:r>
            <a:r>
              <a:rPr lang="de-DE" altLang="en-US" dirty="0" err="1" smtClean="0">
                <a:latin typeface="Times New Roman" pitchFamily="1" charset="0"/>
              </a:rPr>
              <a:t>very</a:t>
            </a:r>
            <a:r>
              <a:rPr lang="de-DE" altLang="en-US" dirty="0" smtClean="0">
                <a:latin typeface="Times New Roman" pitchFamily="1" charset="0"/>
              </a:rPr>
              <a:t> </a:t>
            </a:r>
            <a:r>
              <a:rPr lang="de-DE" altLang="en-US" dirty="0" err="1" smtClean="0">
                <a:latin typeface="Times New Roman" pitchFamily="1" charset="0"/>
              </a:rPr>
              <a:t>much</a:t>
            </a:r>
            <a:r>
              <a:rPr lang="de-DE" altLang="en-US" dirty="0" smtClean="0">
                <a:latin typeface="Times New Roman" pitchFamily="1" charset="0"/>
              </a:rPr>
              <a:t> in </a:t>
            </a:r>
            <a:r>
              <a:rPr lang="de-DE" altLang="en-US" dirty="0" err="1" smtClean="0">
                <a:latin typeface="Times New Roman" pitchFamily="1" charset="0"/>
              </a:rPr>
              <a:t>line</a:t>
            </a:r>
            <a:r>
              <a:rPr lang="de-DE" altLang="en-US" dirty="0" smtClean="0">
                <a:latin typeface="Times New Roman" pitchFamily="1" charset="0"/>
              </a:rPr>
              <a:t>. </a:t>
            </a:r>
            <a:r>
              <a:rPr lang="de-DE" altLang="en-US" dirty="0" err="1" smtClean="0">
                <a:latin typeface="Times New Roman" pitchFamily="1" charset="0"/>
              </a:rPr>
              <a:t>Only</a:t>
            </a:r>
            <a:r>
              <a:rPr lang="de-DE" altLang="en-US" dirty="0" smtClean="0">
                <a:latin typeface="Times New Roman" pitchFamily="1" charset="0"/>
              </a:rPr>
              <a:t> </a:t>
            </a:r>
            <a:r>
              <a:rPr lang="de-DE" altLang="en-US" dirty="0" err="1" smtClean="0">
                <a:latin typeface="Times New Roman" pitchFamily="1" charset="0"/>
              </a:rPr>
              <a:t>few</a:t>
            </a:r>
            <a:r>
              <a:rPr lang="de-DE" altLang="en-US" dirty="0" smtClean="0">
                <a:latin typeface="Times New Roman" pitchFamily="1" charset="0"/>
              </a:rPr>
              <a:t> </a:t>
            </a:r>
            <a:r>
              <a:rPr lang="de-DE" altLang="en-US" dirty="0" err="1" smtClean="0">
                <a:latin typeface="Times New Roman" pitchFamily="1" charset="0"/>
              </a:rPr>
              <a:t>topics</a:t>
            </a:r>
            <a:r>
              <a:rPr lang="de-DE" altLang="en-US" dirty="0" smtClean="0">
                <a:latin typeface="Times New Roman" pitchFamily="1" charset="0"/>
              </a:rPr>
              <a:t> </a:t>
            </a:r>
            <a:r>
              <a:rPr lang="de-DE" altLang="en-US" dirty="0" err="1" smtClean="0">
                <a:latin typeface="Times New Roman" pitchFamily="1" charset="0"/>
              </a:rPr>
              <a:t>are</a:t>
            </a:r>
            <a:r>
              <a:rPr lang="de-DE" altLang="en-US" dirty="0" smtClean="0">
                <a:latin typeface="Times New Roman" pitchFamily="1" charset="0"/>
              </a:rPr>
              <a:t> not </a:t>
            </a:r>
            <a:r>
              <a:rPr lang="de-DE" altLang="en-US" dirty="0" err="1" smtClean="0">
                <a:latin typeface="Times New Roman" pitchFamily="1" charset="0"/>
              </a:rPr>
              <a:t>included</a:t>
            </a:r>
            <a:r>
              <a:rPr lang="de-DE" altLang="en-US" dirty="0" smtClean="0">
                <a:latin typeface="Times New Roman" pitchFamily="1" charset="0"/>
              </a:rPr>
              <a:t> in </a:t>
            </a:r>
            <a:r>
              <a:rPr lang="de-DE" altLang="en-US" dirty="0" err="1" smtClean="0">
                <a:latin typeface="Times New Roman" pitchFamily="1" charset="0"/>
              </a:rPr>
              <a:t>the</a:t>
            </a:r>
            <a:r>
              <a:rPr lang="de-DE" altLang="en-US" dirty="0" smtClean="0">
                <a:latin typeface="Times New Roman" pitchFamily="1" charset="0"/>
              </a:rPr>
              <a:t> EUSBSR (e.g. </a:t>
            </a:r>
            <a:r>
              <a:rPr lang="de-DE" altLang="en-US" dirty="0" err="1" smtClean="0">
                <a:latin typeface="Times New Roman" pitchFamily="1" charset="0"/>
              </a:rPr>
              <a:t>sustainable</a:t>
            </a:r>
            <a:r>
              <a:rPr lang="de-DE" altLang="en-US" dirty="0" smtClean="0">
                <a:latin typeface="Times New Roman" pitchFamily="1" charset="0"/>
              </a:rPr>
              <a:t> urban </a:t>
            </a:r>
            <a:r>
              <a:rPr lang="de-DE" altLang="en-US" dirty="0" err="1" smtClean="0">
                <a:latin typeface="Times New Roman" pitchFamily="1" charset="0"/>
              </a:rPr>
              <a:t>mobility</a:t>
            </a:r>
            <a:r>
              <a:rPr lang="de-DE" altLang="en-US" dirty="0" smtClean="0">
                <a:latin typeface="Times New Roman" pitchFamily="1" charset="0"/>
              </a:rPr>
              <a:t> ). </a:t>
            </a:r>
            <a:endParaRPr lang="en-GB" altLang="en-US" dirty="0" smtClean="0">
              <a:latin typeface="Times New Roman" pitchFamily="1" charset="0"/>
            </a:endParaRPr>
          </a:p>
          <a:p>
            <a:endParaRPr lang="en-GB" altLang="en-US" dirty="0" smtClean="0">
              <a:latin typeface="Times New Roman" pitchFamily="1" charset="0"/>
            </a:endParaRPr>
          </a:p>
          <a:p>
            <a:pPr defTabSz="990478">
              <a:defRPr/>
            </a:pPr>
            <a:r>
              <a:rPr lang="en-GB" dirty="0" smtClean="0">
                <a:latin typeface="Times New Roman" pitchFamily="18" charset="0"/>
              </a:rPr>
              <a:t>Each SO responds to carefully selected challenges relevant for the whole BSR or major part of the region and looks for practical solutions, which would solve them. These solutions aim at increasing the capacity of the target groups in selected thematic fields (some examples of improved capacity). </a:t>
            </a:r>
            <a:endParaRPr lang="en-GB" altLang="en-US" dirty="0" smtClean="0">
              <a:latin typeface="Times New Roman" pitchFamily="1" charset="0"/>
            </a:endParaRPr>
          </a:p>
          <a:p>
            <a:endParaRPr lang="de-DE" altLang="en-US" dirty="0" smtClean="0">
              <a:latin typeface="Times New Roman" pitchFamily="1" charset="0"/>
            </a:endParaRPr>
          </a:p>
          <a:p>
            <a:r>
              <a:rPr lang="de-DE" altLang="en-US" dirty="0" smtClean="0">
                <a:latin typeface="Times New Roman" pitchFamily="1" charset="0"/>
              </a:rPr>
              <a:t>New </a:t>
            </a:r>
            <a:r>
              <a:rPr lang="de-DE" altLang="en-US" dirty="0" err="1" smtClean="0">
                <a:latin typeface="Times New Roman" pitchFamily="1" charset="0"/>
              </a:rPr>
              <a:t>elements</a:t>
            </a:r>
            <a:r>
              <a:rPr lang="de-DE" altLang="en-US" dirty="0" smtClean="0">
                <a:latin typeface="Times New Roman" pitchFamily="1" charset="0"/>
              </a:rPr>
              <a:t> :</a:t>
            </a:r>
          </a:p>
          <a:p>
            <a:r>
              <a:rPr lang="de-DE" altLang="en-US" dirty="0" err="1" smtClean="0">
                <a:latin typeface="Times New Roman" pitchFamily="1" charset="0"/>
              </a:rPr>
              <a:t>Prority</a:t>
            </a:r>
            <a:r>
              <a:rPr lang="de-DE" altLang="en-US" dirty="0" smtClean="0">
                <a:latin typeface="Times New Roman" pitchFamily="1" charset="0"/>
              </a:rPr>
              <a:t> 1: New </a:t>
            </a:r>
            <a:r>
              <a:rPr lang="de-DE" altLang="en-US" dirty="0" err="1" smtClean="0">
                <a:latin typeface="Times New Roman" pitchFamily="1" charset="0"/>
              </a:rPr>
              <a:t>topic</a:t>
            </a:r>
            <a:r>
              <a:rPr lang="de-DE" altLang="en-US" dirty="0" smtClean="0">
                <a:latin typeface="Times New Roman" pitchFamily="1" charset="0"/>
              </a:rPr>
              <a:t> </a:t>
            </a:r>
            <a:r>
              <a:rPr lang="de-DE" altLang="en-US" dirty="0" err="1" smtClean="0">
                <a:latin typeface="Times New Roman" pitchFamily="1" charset="0"/>
              </a:rPr>
              <a:t>when</a:t>
            </a:r>
            <a:r>
              <a:rPr lang="de-DE" altLang="en-US" dirty="0" smtClean="0">
                <a:latin typeface="Times New Roman" pitchFamily="1" charset="0"/>
              </a:rPr>
              <a:t> </a:t>
            </a:r>
            <a:r>
              <a:rPr lang="de-DE" altLang="en-US" dirty="0" err="1" smtClean="0">
                <a:latin typeface="Times New Roman" pitchFamily="1" charset="0"/>
              </a:rPr>
              <a:t>current</a:t>
            </a:r>
            <a:r>
              <a:rPr lang="de-DE" altLang="en-US" dirty="0" smtClean="0">
                <a:latin typeface="Times New Roman" pitchFamily="1" charset="0"/>
              </a:rPr>
              <a:t> </a:t>
            </a:r>
            <a:r>
              <a:rPr lang="de-DE" altLang="en-US" dirty="0" err="1" smtClean="0">
                <a:latin typeface="Times New Roman" pitchFamily="1" charset="0"/>
              </a:rPr>
              <a:t>period</a:t>
            </a:r>
            <a:r>
              <a:rPr lang="de-DE" altLang="en-US" dirty="0" smtClean="0">
                <a:latin typeface="Times New Roman" pitchFamily="1" charset="0"/>
              </a:rPr>
              <a:t> </a:t>
            </a:r>
            <a:r>
              <a:rPr lang="de-DE" altLang="en-US" dirty="0" err="1" smtClean="0">
                <a:latin typeface="Times New Roman" pitchFamily="1" charset="0"/>
              </a:rPr>
              <a:t>started</a:t>
            </a:r>
            <a:r>
              <a:rPr lang="de-DE" altLang="en-US" dirty="0" smtClean="0">
                <a:latin typeface="Times New Roman" pitchFamily="1" charset="0"/>
              </a:rPr>
              <a:t>. C</a:t>
            </a:r>
            <a:r>
              <a:rPr lang="en-GB" altLang="en-US" dirty="0" err="1" smtClean="0">
                <a:latin typeface="Times New Roman" pitchFamily="1" charset="0"/>
              </a:rPr>
              <a:t>learer</a:t>
            </a:r>
            <a:r>
              <a:rPr lang="en-GB" altLang="en-US" dirty="0" smtClean="0">
                <a:latin typeface="Times New Roman" pitchFamily="1" charset="0"/>
              </a:rPr>
              <a:t> focus on areas in which the BSR is specialising. It is more market-oriented and user-driven. It recognises importance of non-technological innovations (also these having social and cultural dimension). It builds more carefully on existing assets like available research and innovation infrastructures.</a:t>
            </a:r>
            <a:endParaRPr lang="de-DE" altLang="en-US" dirty="0" smtClean="0">
              <a:latin typeface="Times New Roman" pitchFamily="1" charset="0"/>
            </a:endParaRPr>
          </a:p>
          <a:p>
            <a:endParaRPr lang="de-DE" altLang="en-US" dirty="0" smtClean="0">
              <a:latin typeface="Times New Roman" pitchFamily="1" charset="0"/>
            </a:endParaRPr>
          </a:p>
          <a:p>
            <a:r>
              <a:rPr lang="de-DE" altLang="en-US" dirty="0" err="1" smtClean="0">
                <a:latin typeface="Times New Roman" pitchFamily="1" charset="0"/>
              </a:rPr>
              <a:t>Priority</a:t>
            </a:r>
            <a:r>
              <a:rPr lang="de-DE" altLang="en-US" dirty="0" smtClean="0">
                <a:latin typeface="Times New Roman" pitchFamily="1" charset="0"/>
              </a:rPr>
              <a:t> 2 </a:t>
            </a:r>
            <a:r>
              <a:rPr lang="de-DE" altLang="en-US" dirty="0" err="1" smtClean="0">
                <a:latin typeface="Times New Roman" pitchFamily="1" charset="0"/>
              </a:rPr>
              <a:t>contains</a:t>
            </a:r>
            <a:r>
              <a:rPr lang="de-DE" altLang="en-US" dirty="0" smtClean="0">
                <a:latin typeface="Times New Roman" pitchFamily="1" charset="0"/>
              </a:rPr>
              <a:t> </a:t>
            </a:r>
            <a:r>
              <a:rPr lang="de-DE" altLang="en-US" dirty="0" err="1" smtClean="0">
                <a:latin typeface="Times New Roman" pitchFamily="1" charset="0"/>
              </a:rPr>
              <a:t>the</a:t>
            </a:r>
            <a:r>
              <a:rPr lang="de-DE" altLang="en-US" dirty="0" smtClean="0">
                <a:latin typeface="Times New Roman" pitchFamily="1" charset="0"/>
              </a:rPr>
              <a:t> </a:t>
            </a:r>
            <a:r>
              <a:rPr lang="de-DE" altLang="en-US" dirty="0" err="1" smtClean="0">
                <a:latin typeface="Times New Roman" pitchFamily="1" charset="0"/>
              </a:rPr>
              <a:t>elements</a:t>
            </a:r>
            <a:r>
              <a:rPr lang="de-DE" altLang="en-US" dirty="0" smtClean="0">
                <a:latin typeface="Times New Roman" pitchFamily="1" charset="0"/>
              </a:rPr>
              <a:t> </a:t>
            </a:r>
            <a:r>
              <a:rPr lang="de-DE" altLang="en-US" dirty="0" err="1" smtClean="0">
                <a:latin typeface="Times New Roman" pitchFamily="1" charset="0"/>
              </a:rPr>
              <a:t>of</a:t>
            </a:r>
            <a:r>
              <a:rPr lang="de-DE" altLang="en-US" dirty="0" smtClean="0">
                <a:latin typeface="Times New Roman" pitchFamily="1" charset="0"/>
              </a:rPr>
              <a:t> </a:t>
            </a:r>
            <a:r>
              <a:rPr lang="de-DE" altLang="en-US" dirty="0" err="1" smtClean="0">
                <a:latin typeface="Times New Roman" pitchFamily="1" charset="0"/>
              </a:rPr>
              <a:t>the</a:t>
            </a:r>
            <a:r>
              <a:rPr lang="de-DE" altLang="en-US" dirty="0" smtClean="0">
                <a:latin typeface="Times New Roman" pitchFamily="1" charset="0"/>
              </a:rPr>
              <a:t> </a:t>
            </a:r>
            <a:r>
              <a:rPr lang="de-DE" altLang="en-US" dirty="0" err="1" smtClean="0">
                <a:latin typeface="Times New Roman" pitchFamily="1" charset="0"/>
              </a:rPr>
              <a:t>current</a:t>
            </a:r>
            <a:r>
              <a:rPr lang="de-DE" altLang="en-US" dirty="0" smtClean="0">
                <a:latin typeface="Times New Roman" pitchFamily="1" charset="0"/>
              </a:rPr>
              <a:t> </a:t>
            </a:r>
            <a:r>
              <a:rPr lang="de-DE" altLang="en-US" dirty="0" err="1" smtClean="0">
                <a:latin typeface="Times New Roman" pitchFamily="1" charset="0"/>
              </a:rPr>
              <a:t>priority</a:t>
            </a:r>
            <a:r>
              <a:rPr lang="de-DE" altLang="en-US" dirty="0" smtClean="0">
                <a:latin typeface="Times New Roman" pitchFamily="1" charset="0"/>
              </a:rPr>
              <a:t> 3 (Baltic </a:t>
            </a:r>
            <a:r>
              <a:rPr lang="de-DE" altLang="en-US" dirty="0" err="1" smtClean="0">
                <a:latin typeface="Times New Roman" pitchFamily="1" charset="0"/>
              </a:rPr>
              <a:t>Sea</a:t>
            </a:r>
            <a:r>
              <a:rPr lang="de-DE" altLang="en-US" dirty="0" smtClean="0">
                <a:latin typeface="Times New Roman" pitchFamily="1" charset="0"/>
              </a:rPr>
              <a:t> </a:t>
            </a:r>
            <a:r>
              <a:rPr lang="de-DE" altLang="en-US" dirty="0" err="1" smtClean="0">
                <a:latin typeface="Times New Roman" pitchFamily="1" charset="0"/>
              </a:rPr>
              <a:t>as</a:t>
            </a:r>
            <a:r>
              <a:rPr lang="de-DE" altLang="en-US" dirty="0" smtClean="0">
                <a:latin typeface="Times New Roman" pitchFamily="1" charset="0"/>
              </a:rPr>
              <a:t> a </a:t>
            </a:r>
            <a:r>
              <a:rPr lang="de-DE" altLang="en-US" dirty="0" err="1" smtClean="0">
                <a:latin typeface="Times New Roman" pitchFamily="1" charset="0"/>
              </a:rPr>
              <a:t>common</a:t>
            </a:r>
            <a:r>
              <a:rPr lang="de-DE" altLang="en-US" dirty="0" smtClean="0">
                <a:latin typeface="Times New Roman" pitchFamily="1" charset="0"/>
              </a:rPr>
              <a:t> </a:t>
            </a:r>
            <a:r>
              <a:rPr lang="de-DE" altLang="en-US" dirty="0" err="1" smtClean="0">
                <a:latin typeface="Times New Roman" pitchFamily="1" charset="0"/>
              </a:rPr>
              <a:t>resource</a:t>
            </a:r>
            <a:r>
              <a:rPr lang="de-DE" altLang="en-US" dirty="0" smtClean="0">
                <a:latin typeface="Times New Roman" pitchFamily="1" charset="0"/>
              </a:rPr>
              <a:t>) </a:t>
            </a:r>
            <a:r>
              <a:rPr lang="de-DE" altLang="en-US" dirty="0" err="1" smtClean="0">
                <a:latin typeface="Times New Roman" pitchFamily="1" charset="0"/>
              </a:rPr>
              <a:t>however</a:t>
            </a:r>
            <a:r>
              <a:rPr lang="de-DE" altLang="en-US" dirty="0" smtClean="0">
                <a:latin typeface="Times New Roman" pitchFamily="1" charset="0"/>
              </a:rPr>
              <a:t> </a:t>
            </a:r>
            <a:r>
              <a:rPr lang="de-DE" altLang="en-US" dirty="0" err="1" smtClean="0">
                <a:latin typeface="Times New Roman" pitchFamily="1" charset="0"/>
              </a:rPr>
              <a:t>includes</a:t>
            </a:r>
            <a:r>
              <a:rPr lang="de-DE" altLang="en-US" dirty="0" smtClean="0">
                <a:latin typeface="Times New Roman" pitchFamily="1" charset="0"/>
              </a:rPr>
              <a:t> also </a:t>
            </a:r>
            <a:r>
              <a:rPr lang="de-DE" altLang="en-US" dirty="0" err="1" smtClean="0">
                <a:latin typeface="Times New Roman" pitchFamily="1" charset="0"/>
              </a:rPr>
              <a:t>the</a:t>
            </a:r>
            <a:r>
              <a:rPr lang="de-DE" altLang="en-US" dirty="0" smtClean="0">
                <a:latin typeface="Times New Roman" pitchFamily="1" charset="0"/>
              </a:rPr>
              <a:t> </a:t>
            </a:r>
            <a:r>
              <a:rPr lang="de-DE" altLang="en-US" dirty="0" err="1" smtClean="0">
                <a:latin typeface="Times New Roman" pitchFamily="1" charset="0"/>
              </a:rPr>
              <a:t>energy</a:t>
            </a:r>
            <a:r>
              <a:rPr lang="de-DE" altLang="en-US" dirty="0" smtClean="0">
                <a:latin typeface="Times New Roman" pitchFamily="1" charset="0"/>
              </a:rPr>
              <a:t> </a:t>
            </a:r>
            <a:r>
              <a:rPr lang="de-DE" altLang="en-US" dirty="0" err="1" smtClean="0">
                <a:latin typeface="Times New Roman" pitchFamily="1" charset="0"/>
              </a:rPr>
              <a:t>issues</a:t>
            </a:r>
            <a:r>
              <a:rPr lang="de-DE" altLang="en-US" dirty="0" smtClean="0">
                <a:latin typeface="Times New Roman" pitchFamily="1" charset="0"/>
              </a:rPr>
              <a:t>.</a:t>
            </a:r>
          </a:p>
          <a:p>
            <a:r>
              <a:rPr lang="en-GB" altLang="en-US" dirty="0" smtClean="0">
                <a:latin typeface="Times New Roman" pitchFamily="1" charset="0"/>
              </a:rPr>
              <a:t>Combining the economical efficiency and sustainable use of natural resources</a:t>
            </a:r>
          </a:p>
          <a:p>
            <a:endParaRPr lang="de-DE" altLang="en-US" dirty="0" smtClean="0">
              <a:latin typeface="Times New Roman" pitchFamily="1" charset="0"/>
            </a:endParaRPr>
          </a:p>
          <a:p>
            <a:r>
              <a:rPr lang="de-DE" altLang="en-US" dirty="0" err="1" smtClean="0">
                <a:latin typeface="Times New Roman" pitchFamily="1" charset="0"/>
              </a:rPr>
              <a:t>Priority</a:t>
            </a:r>
            <a:r>
              <a:rPr lang="de-DE" altLang="en-US" dirty="0" smtClean="0">
                <a:latin typeface="Times New Roman" pitchFamily="1" charset="0"/>
              </a:rPr>
              <a:t> 3: </a:t>
            </a:r>
            <a:r>
              <a:rPr lang="de-DE" altLang="en-US" dirty="0" err="1" smtClean="0">
                <a:latin typeface="Times New Roman" pitchFamily="1" charset="0"/>
              </a:rPr>
              <a:t>more</a:t>
            </a:r>
            <a:r>
              <a:rPr lang="de-DE" altLang="en-US" dirty="0" smtClean="0">
                <a:latin typeface="Times New Roman" pitchFamily="1" charset="0"/>
              </a:rPr>
              <a:t> </a:t>
            </a:r>
            <a:r>
              <a:rPr lang="de-DE" altLang="en-US" dirty="0" err="1" smtClean="0">
                <a:latin typeface="Times New Roman" pitchFamily="1" charset="0"/>
              </a:rPr>
              <a:t>focused</a:t>
            </a:r>
            <a:r>
              <a:rPr lang="de-DE" altLang="en-US" dirty="0" smtClean="0">
                <a:latin typeface="Times New Roman" pitchFamily="1" charset="0"/>
              </a:rPr>
              <a:t> </a:t>
            </a:r>
            <a:r>
              <a:rPr lang="de-DE" altLang="en-US" dirty="0" err="1" smtClean="0">
                <a:latin typeface="Times New Roman" pitchFamily="1" charset="0"/>
              </a:rPr>
              <a:t>objectives</a:t>
            </a:r>
            <a:r>
              <a:rPr lang="de-DE" altLang="en-US" dirty="0" smtClean="0">
                <a:latin typeface="Times New Roman" pitchFamily="1" charset="0"/>
              </a:rPr>
              <a:t>; maritime </a:t>
            </a:r>
            <a:r>
              <a:rPr lang="de-DE" altLang="en-US" dirty="0" err="1" smtClean="0">
                <a:latin typeface="Times New Roman" pitchFamily="1" charset="0"/>
              </a:rPr>
              <a:t>safety</a:t>
            </a:r>
            <a:r>
              <a:rPr lang="de-DE" altLang="en-US" dirty="0" smtClean="0">
                <a:latin typeface="Times New Roman" pitchFamily="1" charset="0"/>
              </a:rPr>
              <a:t> </a:t>
            </a:r>
            <a:r>
              <a:rPr lang="de-DE" altLang="en-US" dirty="0" err="1" smtClean="0">
                <a:latin typeface="Times New Roman" pitchFamily="1" charset="0"/>
              </a:rPr>
              <a:t>and</a:t>
            </a:r>
            <a:r>
              <a:rPr lang="de-DE" altLang="en-US" dirty="0" smtClean="0">
                <a:latin typeface="Times New Roman" pitchFamily="1" charset="0"/>
              </a:rPr>
              <a:t> </a:t>
            </a:r>
            <a:r>
              <a:rPr lang="de-DE" altLang="en-US" dirty="0" err="1" smtClean="0">
                <a:latin typeface="Times New Roman" pitchFamily="1" charset="0"/>
              </a:rPr>
              <a:t>envirnomentally</a:t>
            </a:r>
            <a:r>
              <a:rPr lang="de-DE" altLang="en-US" dirty="0" smtClean="0">
                <a:latin typeface="Times New Roman" pitchFamily="1" charset="0"/>
              </a:rPr>
              <a:t> </a:t>
            </a:r>
            <a:r>
              <a:rPr lang="de-DE" altLang="en-US" dirty="0" err="1" smtClean="0">
                <a:latin typeface="Times New Roman" pitchFamily="1" charset="0"/>
              </a:rPr>
              <a:t>friendly</a:t>
            </a:r>
            <a:r>
              <a:rPr lang="de-DE" altLang="en-US" dirty="0" smtClean="0">
                <a:latin typeface="Times New Roman" pitchFamily="1" charset="0"/>
              </a:rPr>
              <a:t> </a:t>
            </a:r>
            <a:r>
              <a:rPr lang="de-DE" altLang="en-US" dirty="0" err="1" smtClean="0">
                <a:latin typeface="Times New Roman" pitchFamily="1" charset="0"/>
              </a:rPr>
              <a:t>shipping</a:t>
            </a:r>
            <a:r>
              <a:rPr lang="de-DE" altLang="en-US" dirty="0" smtClean="0">
                <a:latin typeface="Times New Roman" pitchFamily="1" charset="0"/>
              </a:rPr>
              <a:t> </a:t>
            </a:r>
            <a:r>
              <a:rPr lang="de-DE" altLang="en-US" dirty="0" err="1" smtClean="0">
                <a:latin typeface="Times New Roman" pitchFamily="1" charset="0"/>
              </a:rPr>
              <a:t>included</a:t>
            </a:r>
            <a:endParaRPr lang="de-DE" altLang="en-US" dirty="0" smtClean="0">
              <a:latin typeface="Times New Roman" pitchFamily="1" charset="0"/>
            </a:endParaRPr>
          </a:p>
          <a:p>
            <a:endParaRPr lang="de-DE" altLang="en-US" dirty="0" smtClean="0">
              <a:latin typeface="Times New Roman" pitchFamily="1" charset="0"/>
            </a:endParaRPr>
          </a:p>
          <a:p>
            <a:r>
              <a:rPr lang="de-DE" altLang="en-US" dirty="0" err="1" smtClean="0">
                <a:latin typeface="Times New Roman" pitchFamily="1" charset="0"/>
              </a:rPr>
              <a:t>Priority</a:t>
            </a:r>
            <a:r>
              <a:rPr lang="de-DE" altLang="en-US" dirty="0" smtClean="0">
                <a:latin typeface="Times New Roman" pitchFamily="1" charset="0"/>
              </a:rPr>
              <a:t> 4: Support </a:t>
            </a:r>
            <a:r>
              <a:rPr lang="de-DE" altLang="en-US" dirty="0" err="1" smtClean="0">
                <a:latin typeface="Times New Roman" pitchFamily="1" charset="0"/>
              </a:rPr>
              <a:t>to</a:t>
            </a:r>
            <a:r>
              <a:rPr lang="de-DE" altLang="en-US" dirty="0" smtClean="0">
                <a:latin typeface="Times New Roman" pitchFamily="1" charset="0"/>
              </a:rPr>
              <a:t> EUSBSR </a:t>
            </a:r>
            <a:r>
              <a:rPr lang="de-DE" altLang="en-US" dirty="0" err="1" smtClean="0">
                <a:latin typeface="Times New Roman" pitchFamily="1" charset="0"/>
              </a:rPr>
              <a:t>implementation</a:t>
            </a:r>
            <a:r>
              <a:rPr lang="de-DE" altLang="en-US" dirty="0" smtClean="0">
                <a:latin typeface="Times New Roman" pitchFamily="1" charset="0"/>
              </a:rPr>
              <a:t>. </a:t>
            </a:r>
            <a:r>
              <a:rPr lang="de-DE" altLang="en-US" dirty="0" err="1" smtClean="0">
                <a:latin typeface="Times New Roman" pitchFamily="1" charset="0"/>
              </a:rPr>
              <a:t>Seed</a:t>
            </a:r>
            <a:r>
              <a:rPr lang="de-DE" altLang="en-US" dirty="0" smtClean="0">
                <a:latin typeface="Times New Roman" pitchFamily="1" charset="0"/>
              </a:rPr>
              <a:t> Money </a:t>
            </a:r>
            <a:r>
              <a:rPr lang="de-DE" altLang="en-US" dirty="0" err="1" smtClean="0">
                <a:latin typeface="Times New Roman" pitchFamily="1" charset="0"/>
              </a:rPr>
              <a:t>most</a:t>
            </a:r>
            <a:r>
              <a:rPr lang="de-DE" altLang="en-US" dirty="0" smtClean="0">
                <a:latin typeface="Times New Roman" pitchFamily="1" charset="0"/>
              </a:rPr>
              <a:t> </a:t>
            </a:r>
            <a:r>
              <a:rPr lang="de-DE" altLang="en-US" dirty="0" err="1" smtClean="0">
                <a:latin typeface="Times New Roman" pitchFamily="1" charset="0"/>
              </a:rPr>
              <a:t>interesting</a:t>
            </a:r>
            <a:r>
              <a:rPr lang="de-DE" altLang="en-US" dirty="0" smtClean="0">
                <a:latin typeface="Times New Roman" pitchFamily="1" charset="0"/>
              </a:rPr>
              <a:t>, in </a:t>
            </a:r>
            <a:r>
              <a:rPr lang="de-DE" altLang="en-US" dirty="0" err="1" smtClean="0">
                <a:latin typeface="Times New Roman" pitchFamily="1" charset="0"/>
              </a:rPr>
              <a:t>particular</a:t>
            </a:r>
            <a:r>
              <a:rPr lang="de-DE" altLang="en-US" dirty="0" smtClean="0">
                <a:latin typeface="Times New Roman" pitchFamily="1" charset="0"/>
              </a:rPr>
              <a:t> </a:t>
            </a:r>
            <a:r>
              <a:rPr lang="de-DE" altLang="en-US" dirty="0" err="1" smtClean="0">
                <a:latin typeface="Times New Roman" pitchFamily="1" charset="0"/>
              </a:rPr>
              <a:t>if</a:t>
            </a:r>
            <a:r>
              <a:rPr lang="de-DE" altLang="en-US" dirty="0" smtClean="0">
                <a:latin typeface="Times New Roman" pitchFamily="1" charset="0"/>
              </a:rPr>
              <a:t> </a:t>
            </a:r>
            <a:r>
              <a:rPr lang="de-DE" altLang="en-US" dirty="0" err="1" smtClean="0">
                <a:latin typeface="Times New Roman" pitchFamily="1" charset="0"/>
              </a:rPr>
              <a:t>you</a:t>
            </a:r>
            <a:r>
              <a:rPr lang="de-DE" altLang="en-US" dirty="0" smtClean="0">
                <a:latin typeface="Times New Roman" pitchFamily="1" charset="0"/>
              </a:rPr>
              <a:t> plan </a:t>
            </a:r>
            <a:r>
              <a:rPr lang="de-DE" altLang="en-US" dirty="0" err="1" smtClean="0">
                <a:latin typeface="Times New Roman" pitchFamily="1" charset="0"/>
              </a:rPr>
              <a:t>apply</a:t>
            </a:r>
            <a:r>
              <a:rPr lang="de-DE" altLang="en-US" dirty="0" smtClean="0">
                <a:latin typeface="Times New Roman" pitchFamily="1" charset="0"/>
              </a:rPr>
              <a:t> </a:t>
            </a:r>
            <a:r>
              <a:rPr lang="de-DE" altLang="en-US" dirty="0" err="1" smtClean="0">
                <a:latin typeface="Times New Roman" pitchFamily="1" charset="0"/>
              </a:rPr>
              <a:t>funds</a:t>
            </a:r>
            <a:r>
              <a:rPr lang="de-DE" altLang="en-US" dirty="0" smtClean="0">
                <a:latin typeface="Times New Roman" pitchFamily="1" charset="0"/>
              </a:rPr>
              <a:t> </a:t>
            </a:r>
            <a:r>
              <a:rPr lang="de-DE" altLang="en-US" dirty="0" err="1" smtClean="0">
                <a:latin typeface="Times New Roman" pitchFamily="1" charset="0"/>
              </a:rPr>
              <a:t>from</a:t>
            </a:r>
            <a:r>
              <a:rPr lang="de-DE" altLang="en-US" dirty="0" smtClean="0">
                <a:latin typeface="Times New Roman" pitchFamily="1" charset="0"/>
              </a:rPr>
              <a:t> </a:t>
            </a:r>
            <a:r>
              <a:rPr lang="de-DE" altLang="en-US" dirty="0" err="1" smtClean="0">
                <a:latin typeface="Times New Roman" pitchFamily="1" charset="0"/>
              </a:rPr>
              <a:t>somewhere</a:t>
            </a:r>
            <a:r>
              <a:rPr lang="de-DE" altLang="en-US" dirty="0" smtClean="0">
                <a:latin typeface="Times New Roman" pitchFamily="1" charset="0"/>
              </a:rPr>
              <a:t> </a:t>
            </a:r>
            <a:r>
              <a:rPr lang="de-DE" altLang="en-US" dirty="0" err="1" smtClean="0">
                <a:latin typeface="Times New Roman" pitchFamily="1" charset="0"/>
              </a:rPr>
              <a:t>else</a:t>
            </a:r>
            <a:r>
              <a:rPr lang="de-DE" altLang="en-US" dirty="0" smtClean="0">
                <a:latin typeface="Times New Roman" pitchFamily="1" charset="0"/>
              </a:rPr>
              <a:t> </a:t>
            </a:r>
            <a:r>
              <a:rPr lang="de-DE" altLang="en-US" dirty="0" err="1" smtClean="0">
                <a:latin typeface="Times New Roman" pitchFamily="1" charset="0"/>
              </a:rPr>
              <a:t>than</a:t>
            </a:r>
            <a:r>
              <a:rPr lang="de-DE" altLang="en-US" dirty="0" smtClean="0">
                <a:latin typeface="Times New Roman" pitchFamily="1" charset="0"/>
              </a:rPr>
              <a:t> in </a:t>
            </a:r>
            <a:r>
              <a:rPr lang="de-DE" altLang="en-US" dirty="0" err="1" smtClean="0">
                <a:latin typeface="Times New Roman" pitchFamily="1" charset="0"/>
              </a:rPr>
              <a:t>the</a:t>
            </a:r>
            <a:r>
              <a:rPr lang="de-DE" altLang="en-US" dirty="0" smtClean="0">
                <a:latin typeface="Times New Roman" pitchFamily="1" charset="0"/>
              </a:rPr>
              <a:t> BSR Programme.</a:t>
            </a:r>
          </a:p>
          <a:p>
            <a:endParaRPr lang="en-GB" altLang="en-US" dirty="0" smtClean="0">
              <a:latin typeface="Times New Roman" pitchFamily="1" charset="0"/>
            </a:endParaRPr>
          </a:p>
          <a:p>
            <a:r>
              <a:rPr lang="en-GB" altLang="en-US" dirty="0" smtClean="0">
                <a:latin typeface="Times New Roman" pitchFamily="1" charset="0"/>
              </a:rPr>
              <a:t>Step forward: </a:t>
            </a:r>
          </a:p>
          <a:p>
            <a:r>
              <a:rPr lang="de-DE" altLang="en-US" dirty="0" err="1" smtClean="0">
                <a:latin typeface="Times New Roman" pitchFamily="1" charset="0"/>
              </a:rPr>
              <a:t>Practical</a:t>
            </a:r>
            <a:r>
              <a:rPr lang="de-DE" altLang="en-US" dirty="0" smtClean="0">
                <a:latin typeface="Times New Roman" pitchFamily="1" charset="0"/>
              </a:rPr>
              <a:t> </a:t>
            </a:r>
            <a:r>
              <a:rPr lang="de-DE" altLang="en-US" dirty="0" err="1" smtClean="0">
                <a:latin typeface="Times New Roman" pitchFamily="1" charset="0"/>
              </a:rPr>
              <a:t>solutions</a:t>
            </a:r>
            <a:r>
              <a:rPr lang="de-DE" altLang="en-US" dirty="0" smtClean="0">
                <a:latin typeface="Times New Roman" pitchFamily="1" charset="0"/>
              </a:rPr>
              <a:t> </a:t>
            </a:r>
            <a:r>
              <a:rPr lang="de-DE" altLang="en-US" dirty="0" err="1" smtClean="0">
                <a:latin typeface="Times New Roman" pitchFamily="1" charset="0"/>
              </a:rPr>
              <a:t>from</a:t>
            </a:r>
            <a:r>
              <a:rPr lang="de-DE" altLang="en-US" dirty="0" smtClean="0">
                <a:latin typeface="Times New Roman" pitchFamily="1" charset="0"/>
              </a:rPr>
              <a:t> </a:t>
            </a:r>
            <a:r>
              <a:rPr lang="de-DE" altLang="en-US" dirty="0" err="1" smtClean="0">
                <a:latin typeface="Times New Roman" pitchFamily="1" charset="0"/>
              </a:rPr>
              <a:t>new</a:t>
            </a:r>
            <a:r>
              <a:rPr lang="de-DE" altLang="en-US" dirty="0" smtClean="0">
                <a:latin typeface="Times New Roman" pitchFamily="1" charset="0"/>
              </a:rPr>
              <a:t> </a:t>
            </a:r>
            <a:r>
              <a:rPr lang="de-DE" altLang="en-US" dirty="0" err="1" smtClean="0">
                <a:latin typeface="Times New Roman" pitchFamily="1" charset="0"/>
              </a:rPr>
              <a:t>knowledge</a:t>
            </a:r>
            <a:endParaRPr lang="en-GB" altLang="en-US" dirty="0" smtClean="0">
              <a:latin typeface="Times New Roman" pitchFamily="1" charset="0"/>
            </a:endParaRPr>
          </a:p>
          <a:p>
            <a:r>
              <a:rPr lang="en-GB" altLang="en-US" dirty="0" smtClean="0">
                <a:latin typeface="Times New Roman" pitchFamily="1" charset="0"/>
              </a:rPr>
              <a:t>From pilots to broader increase of capacities to implement new solutions</a:t>
            </a:r>
          </a:p>
          <a:p>
            <a:endParaRPr lang="en-GB" altLang="en-US" dirty="0" smtClean="0">
              <a:latin typeface="Times New Roman" pitchFamily="1" charset="0"/>
            </a:endParaRPr>
          </a:p>
          <a:p>
            <a:endParaRPr lang="lv-LV" altLang="en-US" dirty="0" smtClean="0">
              <a:latin typeface="Times New Roman" pitchFamily="1" charset="0"/>
            </a:endParaRPr>
          </a:p>
          <a:p>
            <a:pPr>
              <a:buFontTx/>
              <a:buNone/>
            </a:pPr>
            <a:endParaRPr lang="en-GB" noProof="0" dirty="0"/>
          </a:p>
        </p:txBody>
      </p:sp>
      <p:sp>
        <p:nvSpPr>
          <p:cNvPr id="4" name="Slide Number Placeholder 3"/>
          <p:cNvSpPr>
            <a:spLocks noGrp="1"/>
          </p:cNvSpPr>
          <p:nvPr>
            <p:ph type="sldNum" sz="quarter" idx="10"/>
          </p:nvPr>
        </p:nvSpPr>
        <p:spPr/>
        <p:txBody>
          <a:bodyPr/>
          <a:lstStyle/>
          <a:p>
            <a:fld id="{7CE56B70-9638-4786-BC85-79D96D7E70FE}" type="slidenum">
              <a:rPr lang="de-DE" smtClean="0"/>
              <a:pPr/>
              <a:t>6</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90478">
              <a:defRPr/>
            </a:pPr>
            <a:r>
              <a:rPr lang="de-DE" altLang="en-US" dirty="0" err="1" smtClean="0">
                <a:latin typeface="Times New Roman" pitchFamily="1" charset="0"/>
              </a:rPr>
              <a:t>Prority</a:t>
            </a:r>
            <a:r>
              <a:rPr lang="de-DE" altLang="en-US" dirty="0" smtClean="0">
                <a:latin typeface="Times New Roman" pitchFamily="1" charset="0"/>
              </a:rPr>
              <a:t> 1: New </a:t>
            </a:r>
            <a:r>
              <a:rPr lang="de-DE" altLang="en-US" dirty="0" err="1" smtClean="0">
                <a:latin typeface="Times New Roman" pitchFamily="1" charset="0"/>
              </a:rPr>
              <a:t>topic</a:t>
            </a:r>
            <a:r>
              <a:rPr lang="de-DE" altLang="en-US" dirty="0" smtClean="0">
                <a:latin typeface="Times New Roman" pitchFamily="1" charset="0"/>
              </a:rPr>
              <a:t> </a:t>
            </a:r>
            <a:r>
              <a:rPr lang="de-DE" altLang="en-US" dirty="0" err="1" smtClean="0">
                <a:latin typeface="Times New Roman" pitchFamily="1" charset="0"/>
              </a:rPr>
              <a:t>when</a:t>
            </a:r>
            <a:r>
              <a:rPr lang="de-DE" altLang="en-US" dirty="0" smtClean="0">
                <a:latin typeface="Times New Roman" pitchFamily="1" charset="0"/>
              </a:rPr>
              <a:t> </a:t>
            </a:r>
            <a:r>
              <a:rPr lang="de-DE" altLang="en-US" dirty="0" err="1" smtClean="0">
                <a:latin typeface="Times New Roman" pitchFamily="1" charset="0"/>
              </a:rPr>
              <a:t>current</a:t>
            </a:r>
            <a:r>
              <a:rPr lang="de-DE" altLang="en-US" dirty="0" smtClean="0">
                <a:latin typeface="Times New Roman" pitchFamily="1" charset="0"/>
              </a:rPr>
              <a:t> </a:t>
            </a:r>
            <a:r>
              <a:rPr lang="de-DE" altLang="en-US" dirty="0" err="1" smtClean="0">
                <a:latin typeface="Times New Roman" pitchFamily="1" charset="0"/>
              </a:rPr>
              <a:t>period</a:t>
            </a:r>
            <a:r>
              <a:rPr lang="de-DE" altLang="en-US" dirty="0" smtClean="0">
                <a:latin typeface="Times New Roman" pitchFamily="1" charset="0"/>
              </a:rPr>
              <a:t> </a:t>
            </a:r>
            <a:r>
              <a:rPr lang="de-DE" altLang="en-US" dirty="0" err="1" smtClean="0">
                <a:latin typeface="Times New Roman" pitchFamily="1" charset="0"/>
              </a:rPr>
              <a:t>started</a:t>
            </a:r>
            <a:r>
              <a:rPr lang="de-DE" altLang="en-US" dirty="0" smtClean="0">
                <a:latin typeface="Times New Roman" pitchFamily="1" charset="0"/>
              </a:rPr>
              <a:t>. C</a:t>
            </a:r>
            <a:r>
              <a:rPr lang="en-GB" altLang="en-US" dirty="0" err="1" smtClean="0">
                <a:latin typeface="Times New Roman" pitchFamily="1" charset="0"/>
              </a:rPr>
              <a:t>learer</a:t>
            </a:r>
            <a:r>
              <a:rPr lang="en-GB" altLang="en-US" dirty="0" smtClean="0">
                <a:latin typeface="Times New Roman" pitchFamily="1" charset="0"/>
              </a:rPr>
              <a:t> focus on areas in which the BSR is specialising. It is more market-oriented and user-driven. It recognises importance of non-technological innovations (also these having social and cultural dimension). It builds more carefully on existing assets like available research and innovation infrastructures.</a:t>
            </a:r>
          </a:p>
          <a:p>
            <a:pPr defTabSz="990478">
              <a:defRPr/>
            </a:pPr>
            <a:endParaRPr lang="en-GB" altLang="en-US" dirty="0" smtClean="0">
              <a:latin typeface="Times New Roman" pitchFamily="1" charset="0"/>
            </a:endParaRPr>
          </a:p>
          <a:p>
            <a:r>
              <a:rPr lang="en-GB" sz="1300" dirty="0"/>
              <a:t>Full example action: Forming alliances between different research and innovation milieus with leading competences, in such a way that a unique, smart combination of capabilities occurs with good potential to find new solutions to great societal challenges and market needs</a:t>
            </a:r>
            <a:endParaRPr lang="de-DE" altLang="en-US" dirty="0" smtClean="0">
              <a:latin typeface="Times New Roman" pitchFamily="1" charset="0"/>
            </a:endParaRPr>
          </a:p>
          <a:p>
            <a:endParaRPr lang="lv-LV" altLang="en-US" dirty="0" smtClean="0">
              <a:latin typeface="Times New Roman" pitchFamily="1" charset="0"/>
            </a:endParaRPr>
          </a:p>
          <a:p>
            <a:pPr>
              <a:buFontTx/>
              <a:buNone/>
            </a:pPr>
            <a:endParaRPr lang="en-GB" noProof="0" dirty="0"/>
          </a:p>
        </p:txBody>
      </p:sp>
      <p:sp>
        <p:nvSpPr>
          <p:cNvPr id="4" name="Slide Number Placeholder 3"/>
          <p:cNvSpPr>
            <a:spLocks noGrp="1"/>
          </p:cNvSpPr>
          <p:nvPr>
            <p:ph type="sldNum" sz="quarter" idx="10"/>
          </p:nvPr>
        </p:nvSpPr>
        <p:spPr/>
        <p:txBody>
          <a:bodyPr/>
          <a:lstStyle/>
          <a:p>
            <a:fld id="{7CE56B70-9638-4786-BC85-79D96D7E70FE}" type="slidenum">
              <a:rPr lang="de-DE" smtClean="0"/>
              <a:pPr/>
              <a:t>7</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de-DE" altLang="en-US" dirty="0" err="1" smtClean="0">
                <a:latin typeface="Times New Roman" pitchFamily="1" charset="0"/>
              </a:rPr>
              <a:t>Priority</a:t>
            </a:r>
            <a:r>
              <a:rPr lang="de-DE" altLang="en-US" dirty="0" smtClean="0">
                <a:latin typeface="Times New Roman" pitchFamily="1" charset="0"/>
              </a:rPr>
              <a:t> 2 </a:t>
            </a:r>
            <a:r>
              <a:rPr lang="de-DE" altLang="en-US" dirty="0" err="1" smtClean="0">
                <a:latin typeface="Times New Roman" pitchFamily="1" charset="0"/>
              </a:rPr>
              <a:t>contains</a:t>
            </a:r>
            <a:r>
              <a:rPr lang="de-DE" altLang="en-US" dirty="0" smtClean="0">
                <a:latin typeface="Times New Roman" pitchFamily="1" charset="0"/>
              </a:rPr>
              <a:t> </a:t>
            </a:r>
            <a:r>
              <a:rPr lang="de-DE" altLang="en-US" dirty="0" err="1" smtClean="0">
                <a:latin typeface="Times New Roman" pitchFamily="1" charset="0"/>
              </a:rPr>
              <a:t>the</a:t>
            </a:r>
            <a:r>
              <a:rPr lang="de-DE" altLang="en-US" dirty="0" smtClean="0">
                <a:latin typeface="Times New Roman" pitchFamily="1" charset="0"/>
              </a:rPr>
              <a:t> </a:t>
            </a:r>
            <a:r>
              <a:rPr lang="de-DE" altLang="en-US" dirty="0" err="1" smtClean="0">
                <a:latin typeface="Times New Roman" pitchFamily="1" charset="0"/>
              </a:rPr>
              <a:t>elements</a:t>
            </a:r>
            <a:r>
              <a:rPr lang="de-DE" altLang="en-US" dirty="0" smtClean="0">
                <a:latin typeface="Times New Roman" pitchFamily="1" charset="0"/>
              </a:rPr>
              <a:t> </a:t>
            </a:r>
            <a:r>
              <a:rPr lang="de-DE" altLang="en-US" dirty="0" err="1" smtClean="0">
                <a:latin typeface="Times New Roman" pitchFamily="1" charset="0"/>
              </a:rPr>
              <a:t>of</a:t>
            </a:r>
            <a:r>
              <a:rPr lang="de-DE" altLang="en-US" dirty="0" smtClean="0">
                <a:latin typeface="Times New Roman" pitchFamily="1" charset="0"/>
              </a:rPr>
              <a:t> </a:t>
            </a:r>
            <a:r>
              <a:rPr lang="de-DE" altLang="en-US" dirty="0" err="1" smtClean="0">
                <a:latin typeface="Times New Roman" pitchFamily="1" charset="0"/>
              </a:rPr>
              <a:t>the</a:t>
            </a:r>
            <a:r>
              <a:rPr lang="de-DE" altLang="en-US" dirty="0" smtClean="0">
                <a:latin typeface="Times New Roman" pitchFamily="1" charset="0"/>
              </a:rPr>
              <a:t> </a:t>
            </a:r>
            <a:r>
              <a:rPr lang="de-DE" altLang="en-US" dirty="0" err="1" smtClean="0">
                <a:latin typeface="Times New Roman" pitchFamily="1" charset="0"/>
              </a:rPr>
              <a:t>current</a:t>
            </a:r>
            <a:r>
              <a:rPr lang="de-DE" altLang="en-US" dirty="0" smtClean="0">
                <a:latin typeface="Times New Roman" pitchFamily="1" charset="0"/>
              </a:rPr>
              <a:t> </a:t>
            </a:r>
            <a:r>
              <a:rPr lang="de-DE" altLang="en-US" dirty="0" err="1" smtClean="0">
                <a:latin typeface="Times New Roman" pitchFamily="1" charset="0"/>
              </a:rPr>
              <a:t>priority</a:t>
            </a:r>
            <a:r>
              <a:rPr lang="de-DE" altLang="en-US" dirty="0" smtClean="0">
                <a:latin typeface="Times New Roman" pitchFamily="1" charset="0"/>
              </a:rPr>
              <a:t> 3 (Baltic </a:t>
            </a:r>
            <a:r>
              <a:rPr lang="de-DE" altLang="en-US" dirty="0" err="1" smtClean="0">
                <a:latin typeface="Times New Roman" pitchFamily="1" charset="0"/>
              </a:rPr>
              <a:t>Sea</a:t>
            </a:r>
            <a:r>
              <a:rPr lang="de-DE" altLang="en-US" dirty="0" smtClean="0">
                <a:latin typeface="Times New Roman" pitchFamily="1" charset="0"/>
              </a:rPr>
              <a:t> </a:t>
            </a:r>
            <a:r>
              <a:rPr lang="de-DE" altLang="en-US" dirty="0" err="1" smtClean="0">
                <a:latin typeface="Times New Roman" pitchFamily="1" charset="0"/>
              </a:rPr>
              <a:t>as</a:t>
            </a:r>
            <a:r>
              <a:rPr lang="de-DE" altLang="en-US" dirty="0" smtClean="0">
                <a:latin typeface="Times New Roman" pitchFamily="1" charset="0"/>
              </a:rPr>
              <a:t> a </a:t>
            </a:r>
            <a:r>
              <a:rPr lang="de-DE" altLang="en-US" dirty="0" err="1" smtClean="0">
                <a:latin typeface="Times New Roman" pitchFamily="1" charset="0"/>
              </a:rPr>
              <a:t>common</a:t>
            </a:r>
            <a:r>
              <a:rPr lang="de-DE" altLang="en-US" dirty="0" smtClean="0">
                <a:latin typeface="Times New Roman" pitchFamily="1" charset="0"/>
              </a:rPr>
              <a:t> </a:t>
            </a:r>
            <a:r>
              <a:rPr lang="de-DE" altLang="en-US" dirty="0" err="1" smtClean="0">
                <a:latin typeface="Times New Roman" pitchFamily="1" charset="0"/>
              </a:rPr>
              <a:t>resource</a:t>
            </a:r>
            <a:r>
              <a:rPr lang="de-DE" altLang="en-US" dirty="0" smtClean="0">
                <a:latin typeface="Times New Roman" pitchFamily="1" charset="0"/>
              </a:rPr>
              <a:t>) </a:t>
            </a:r>
            <a:r>
              <a:rPr lang="de-DE" altLang="en-US" dirty="0" err="1" smtClean="0">
                <a:latin typeface="Times New Roman" pitchFamily="1" charset="0"/>
              </a:rPr>
              <a:t>however</a:t>
            </a:r>
            <a:r>
              <a:rPr lang="de-DE" altLang="en-US" dirty="0" smtClean="0">
                <a:latin typeface="Times New Roman" pitchFamily="1" charset="0"/>
              </a:rPr>
              <a:t> </a:t>
            </a:r>
            <a:r>
              <a:rPr lang="de-DE" altLang="en-US" dirty="0" err="1" smtClean="0">
                <a:latin typeface="Times New Roman" pitchFamily="1" charset="0"/>
              </a:rPr>
              <a:t>includes</a:t>
            </a:r>
            <a:r>
              <a:rPr lang="de-DE" altLang="en-US" dirty="0" smtClean="0">
                <a:latin typeface="Times New Roman" pitchFamily="1" charset="0"/>
              </a:rPr>
              <a:t> also </a:t>
            </a:r>
            <a:r>
              <a:rPr lang="de-DE" altLang="en-US" dirty="0" err="1" smtClean="0">
                <a:latin typeface="Times New Roman" pitchFamily="1" charset="0"/>
              </a:rPr>
              <a:t>the</a:t>
            </a:r>
            <a:r>
              <a:rPr lang="de-DE" altLang="en-US" dirty="0" smtClean="0">
                <a:latin typeface="Times New Roman" pitchFamily="1" charset="0"/>
              </a:rPr>
              <a:t> </a:t>
            </a:r>
            <a:r>
              <a:rPr lang="de-DE" altLang="en-US" dirty="0" err="1" smtClean="0">
                <a:latin typeface="Times New Roman" pitchFamily="1" charset="0"/>
              </a:rPr>
              <a:t>energy</a:t>
            </a:r>
            <a:r>
              <a:rPr lang="de-DE" altLang="en-US" dirty="0" smtClean="0">
                <a:latin typeface="Times New Roman" pitchFamily="1" charset="0"/>
              </a:rPr>
              <a:t> </a:t>
            </a:r>
            <a:r>
              <a:rPr lang="de-DE" altLang="en-US" dirty="0" err="1" smtClean="0">
                <a:latin typeface="Times New Roman" pitchFamily="1" charset="0"/>
              </a:rPr>
              <a:t>issues</a:t>
            </a:r>
            <a:r>
              <a:rPr lang="de-DE" altLang="en-US" dirty="0" smtClean="0">
                <a:latin typeface="Times New Roman" pitchFamily="1" charset="0"/>
              </a:rPr>
              <a:t>.</a:t>
            </a:r>
          </a:p>
          <a:p>
            <a:r>
              <a:rPr lang="en-GB" altLang="en-US" dirty="0" smtClean="0">
                <a:latin typeface="Times New Roman" pitchFamily="1" charset="0"/>
              </a:rPr>
              <a:t>Combining the economical efficiency and sustainable use of natural resources</a:t>
            </a:r>
          </a:p>
          <a:p>
            <a:endParaRPr lang="en-GB" altLang="en-US" dirty="0" smtClean="0">
              <a:latin typeface="Times New Roman" pitchFamily="1" charset="0"/>
            </a:endParaRPr>
          </a:p>
          <a:p>
            <a:endParaRPr lang="lv-LV" altLang="en-US" dirty="0" smtClean="0">
              <a:latin typeface="Times New Roman" pitchFamily="1" charset="0"/>
            </a:endParaRPr>
          </a:p>
          <a:p>
            <a:pPr>
              <a:buFontTx/>
              <a:buNone/>
            </a:pPr>
            <a:endParaRPr lang="en-GB" noProof="0" dirty="0"/>
          </a:p>
        </p:txBody>
      </p:sp>
      <p:sp>
        <p:nvSpPr>
          <p:cNvPr id="4" name="Slide Number Placeholder 3"/>
          <p:cNvSpPr>
            <a:spLocks noGrp="1"/>
          </p:cNvSpPr>
          <p:nvPr>
            <p:ph type="sldNum" sz="quarter" idx="10"/>
          </p:nvPr>
        </p:nvSpPr>
        <p:spPr/>
        <p:txBody>
          <a:bodyPr/>
          <a:lstStyle/>
          <a:p>
            <a:fld id="{7CE56B70-9638-4786-BC85-79D96D7E70FE}" type="slidenum">
              <a:rPr lang="de-DE" smtClean="0"/>
              <a:pPr/>
              <a:t>8</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de-DE" altLang="en-US" dirty="0" err="1" smtClean="0">
                <a:latin typeface="Times New Roman" pitchFamily="1" charset="0"/>
              </a:rPr>
              <a:t>Priority</a:t>
            </a:r>
            <a:r>
              <a:rPr lang="de-DE" altLang="en-US" dirty="0" smtClean="0">
                <a:latin typeface="Times New Roman" pitchFamily="1" charset="0"/>
              </a:rPr>
              <a:t> 3: </a:t>
            </a:r>
            <a:r>
              <a:rPr lang="de-DE" altLang="en-US" dirty="0" err="1" smtClean="0">
                <a:latin typeface="Times New Roman" pitchFamily="1" charset="0"/>
              </a:rPr>
              <a:t>more</a:t>
            </a:r>
            <a:r>
              <a:rPr lang="de-DE" altLang="en-US" dirty="0" smtClean="0">
                <a:latin typeface="Times New Roman" pitchFamily="1" charset="0"/>
              </a:rPr>
              <a:t> </a:t>
            </a:r>
            <a:r>
              <a:rPr lang="de-DE" altLang="en-US" dirty="0" err="1" smtClean="0">
                <a:latin typeface="Times New Roman" pitchFamily="1" charset="0"/>
              </a:rPr>
              <a:t>focused</a:t>
            </a:r>
            <a:r>
              <a:rPr lang="de-DE" altLang="en-US" dirty="0" smtClean="0">
                <a:latin typeface="Times New Roman" pitchFamily="1" charset="0"/>
              </a:rPr>
              <a:t> </a:t>
            </a:r>
            <a:r>
              <a:rPr lang="de-DE" altLang="en-US" dirty="0" err="1" smtClean="0">
                <a:latin typeface="Times New Roman" pitchFamily="1" charset="0"/>
              </a:rPr>
              <a:t>objectives</a:t>
            </a:r>
            <a:r>
              <a:rPr lang="de-DE" altLang="en-US" dirty="0" smtClean="0">
                <a:latin typeface="Times New Roman" pitchFamily="1" charset="0"/>
              </a:rPr>
              <a:t>; maritime </a:t>
            </a:r>
            <a:r>
              <a:rPr lang="de-DE" altLang="en-US" dirty="0" err="1" smtClean="0">
                <a:latin typeface="Times New Roman" pitchFamily="1" charset="0"/>
              </a:rPr>
              <a:t>safety</a:t>
            </a:r>
            <a:r>
              <a:rPr lang="de-DE" altLang="en-US" dirty="0" smtClean="0">
                <a:latin typeface="Times New Roman" pitchFamily="1" charset="0"/>
              </a:rPr>
              <a:t> </a:t>
            </a:r>
            <a:r>
              <a:rPr lang="de-DE" altLang="en-US" dirty="0" err="1" smtClean="0">
                <a:latin typeface="Times New Roman" pitchFamily="1" charset="0"/>
              </a:rPr>
              <a:t>and</a:t>
            </a:r>
            <a:r>
              <a:rPr lang="de-DE" altLang="en-US" dirty="0" smtClean="0">
                <a:latin typeface="Times New Roman" pitchFamily="1" charset="0"/>
              </a:rPr>
              <a:t> </a:t>
            </a:r>
            <a:r>
              <a:rPr lang="de-DE" altLang="en-US" dirty="0" err="1" smtClean="0">
                <a:latin typeface="Times New Roman" pitchFamily="1" charset="0"/>
              </a:rPr>
              <a:t>envirnomentally</a:t>
            </a:r>
            <a:r>
              <a:rPr lang="de-DE" altLang="en-US" dirty="0" smtClean="0">
                <a:latin typeface="Times New Roman" pitchFamily="1" charset="0"/>
              </a:rPr>
              <a:t> </a:t>
            </a:r>
            <a:r>
              <a:rPr lang="de-DE" altLang="en-US" dirty="0" err="1" smtClean="0">
                <a:latin typeface="Times New Roman" pitchFamily="1" charset="0"/>
              </a:rPr>
              <a:t>friendly</a:t>
            </a:r>
            <a:r>
              <a:rPr lang="de-DE" altLang="en-US" dirty="0" smtClean="0">
                <a:latin typeface="Times New Roman" pitchFamily="1" charset="0"/>
              </a:rPr>
              <a:t> </a:t>
            </a:r>
            <a:r>
              <a:rPr lang="de-DE" altLang="en-US" dirty="0" err="1" smtClean="0">
                <a:latin typeface="Times New Roman" pitchFamily="1" charset="0"/>
              </a:rPr>
              <a:t>shipping</a:t>
            </a:r>
            <a:r>
              <a:rPr lang="de-DE" altLang="en-US" dirty="0" smtClean="0">
                <a:latin typeface="Times New Roman" pitchFamily="1" charset="0"/>
              </a:rPr>
              <a:t> </a:t>
            </a:r>
            <a:r>
              <a:rPr lang="de-DE" altLang="en-US" dirty="0" err="1" smtClean="0">
                <a:latin typeface="Times New Roman" pitchFamily="1" charset="0"/>
              </a:rPr>
              <a:t>included</a:t>
            </a:r>
            <a:endParaRPr lang="de-DE" altLang="en-US" dirty="0" smtClean="0">
              <a:latin typeface="Times New Roman" pitchFamily="1" charset="0"/>
            </a:endParaRPr>
          </a:p>
          <a:p>
            <a:endParaRPr lang="de-DE" altLang="en-US" dirty="0" smtClean="0">
              <a:latin typeface="Times New Roman" pitchFamily="1" charset="0"/>
            </a:endParaRPr>
          </a:p>
          <a:p>
            <a:r>
              <a:rPr lang="en-GB" sz="1200" b="1" kern="1200" dirty="0" smtClean="0">
                <a:solidFill>
                  <a:schemeClr val="tx1"/>
                </a:solidFill>
                <a:effectLst/>
                <a:latin typeface="+mn-lt"/>
                <a:ea typeface="+mn-ea"/>
                <a:cs typeface="+mn-cs"/>
              </a:rPr>
              <a:t>Specific objective 3.3 ‘Maritime safety’</a:t>
            </a:r>
            <a:endParaRPr lang="en-GB"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To increase maritime safety and security based on advanced capacity of maritime actors </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In the BSR, maritime transport constitutes an important backbone for the trade. At any given moment, there are about 2,000 ships in the Baltic Sea. This heavy traffic flows within narrow straits and in shallow waters, covered with ice for a long period of the year, making the Baltic Sea difficult to navigate and increasing the risk of shipping incidents. </a:t>
            </a:r>
          </a:p>
          <a:p>
            <a:r>
              <a:rPr lang="en-GB" sz="1200" kern="1200" dirty="0" smtClean="0">
                <a:solidFill>
                  <a:schemeClr val="tx1"/>
                </a:solidFill>
                <a:effectLst/>
                <a:latin typeface="+mn-lt"/>
                <a:ea typeface="+mn-ea"/>
                <a:cs typeface="+mn-cs"/>
              </a:rPr>
              <a:t>The harsh climate conditions featuring low temperatures and ice formation in particular on the</a:t>
            </a:r>
            <a:r>
              <a:rPr lang="lv-LV" sz="1200" kern="1200" dirty="0" smtClean="0">
                <a:solidFill>
                  <a:schemeClr val="tx1"/>
                </a:solidFill>
                <a:effectLst/>
                <a:latin typeface="+mn-lt"/>
                <a:ea typeface="+mn-ea"/>
                <a:cs typeface="+mn-cs"/>
              </a:rPr>
              <a:t> </a:t>
            </a:r>
            <a:r>
              <a:rPr lang="lv-LV" sz="1200" kern="1200" dirty="0" err="1" smtClean="0">
                <a:solidFill>
                  <a:schemeClr val="tx1"/>
                </a:solidFill>
                <a:effectLst/>
                <a:latin typeface="+mn-lt"/>
                <a:ea typeface="+mn-ea"/>
                <a:cs typeface="+mn-cs"/>
              </a:rPr>
              <a:t>northern</a:t>
            </a:r>
            <a:r>
              <a:rPr lang="lv-LV" sz="1200" kern="1200" dirty="0" smtClean="0">
                <a:solidFill>
                  <a:schemeClr val="tx1"/>
                </a:solidFill>
                <a:effectLst/>
                <a:latin typeface="+mn-lt"/>
                <a:ea typeface="+mn-ea"/>
                <a:cs typeface="+mn-cs"/>
              </a:rPr>
              <a:t> </a:t>
            </a:r>
            <a:r>
              <a:rPr lang="lv-LV" sz="1200" kern="1200" dirty="0" err="1" smtClean="0">
                <a:solidFill>
                  <a:schemeClr val="tx1"/>
                </a:solidFill>
                <a:effectLst/>
                <a:latin typeface="+mn-lt"/>
                <a:ea typeface="+mn-ea"/>
                <a:cs typeface="+mn-cs"/>
              </a:rPr>
              <a:t>parts</a:t>
            </a:r>
            <a:r>
              <a:rPr lang="lv-LV" sz="1200" kern="1200" dirty="0" smtClean="0">
                <a:solidFill>
                  <a:schemeClr val="tx1"/>
                </a:solidFill>
                <a:effectLst/>
                <a:latin typeface="+mn-lt"/>
                <a:ea typeface="+mn-ea"/>
                <a:cs typeface="+mn-cs"/>
              </a:rPr>
              <a:t> </a:t>
            </a:r>
            <a:r>
              <a:rPr lang="lv-LV" sz="1200" kern="1200" dirty="0" err="1" smtClean="0">
                <a:solidFill>
                  <a:schemeClr val="tx1"/>
                </a:solidFill>
                <a:effectLst/>
                <a:latin typeface="+mn-lt"/>
                <a:ea typeface="+mn-ea"/>
                <a:cs typeface="+mn-cs"/>
              </a:rPr>
              <a:t>of</a:t>
            </a:r>
            <a:r>
              <a:rPr lang="lv-LV" sz="1200" kern="1200" dirty="0" smtClean="0">
                <a:solidFill>
                  <a:schemeClr val="tx1"/>
                </a:solidFill>
                <a:effectLst/>
                <a:latin typeface="+mn-lt"/>
                <a:ea typeface="+mn-ea"/>
                <a:cs typeface="+mn-cs"/>
              </a:rPr>
              <a:t> </a:t>
            </a:r>
            <a:r>
              <a:rPr lang="lv-LV" sz="1200" kern="1200" dirty="0" err="1" smtClean="0">
                <a:solidFill>
                  <a:schemeClr val="tx1"/>
                </a:solidFill>
                <a:effectLst/>
                <a:latin typeface="+mn-lt"/>
                <a:ea typeface="+mn-ea"/>
                <a:cs typeface="+mn-cs"/>
              </a:rPr>
              <a:t>the</a:t>
            </a:r>
            <a:r>
              <a:rPr lang="lv-LV" sz="1200" kern="1200" dirty="0" smtClean="0">
                <a:solidFill>
                  <a:schemeClr val="tx1"/>
                </a:solidFill>
                <a:effectLst/>
                <a:latin typeface="+mn-lt"/>
                <a:ea typeface="+mn-ea"/>
                <a:cs typeface="+mn-cs"/>
              </a:rPr>
              <a:t> </a:t>
            </a:r>
            <a:r>
              <a:rPr lang="lv-LV" sz="1200" kern="1200" dirty="0" err="1" smtClean="0">
                <a:solidFill>
                  <a:schemeClr val="tx1"/>
                </a:solidFill>
                <a:effectLst/>
                <a:latin typeface="+mn-lt"/>
                <a:ea typeface="+mn-ea"/>
                <a:cs typeface="+mn-cs"/>
              </a:rPr>
              <a:t>programme</a:t>
            </a:r>
            <a:r>
              <a:rPr lang="lv-LV" sz="1200" kern="1200" dirty="0" smtClean="0">
                <a:solidFill>
                  <a:schemeClr val="tx1"/>
                </a:solidFill>
                <a:effectLst/>
                <a:latin typeface="+mn-lt"/>
                <a:ea typeface="+mn-ea"/>
                <a:cs typeface="+mn-cs"/>
              </a:rPr>
              <a:t> </a:t>
            </a:r>
            <a:r>
              <a:rPr lang="lv-LV" sz="1200" kern="1200" dirty="0" err="1" smtClean="0">
                <a:solidFill>
                  <a:schemeClr val="tx1"/>
                </a:solidFill>
                <a:effectLst/>
                <a:latin typeface="+mn-lt"/>
                <a:ea typeface="+mn-ea"/>
                <a:cs typeface="+mn-cs"/>
              </a:rPr>
              <a:t>area</a:t>
            </a:r>
            <a:r>
              <a:rPr lang="en-GB" sz="1200" kern="1200" dirty="0" smtClean="0">
                <a:solidFill>
                  <a:schemeClr val="tx1"/>
                </a:solidFill>
                <a:effectLst/>
                <a:latin typeface="+mn-lt"/>
                <a:ea typeface="+mn-ea"/>
                <a:cs typeface="+mn-cs"/>
              </a:rPr>
              <a:t> put additional strain on the maritime transport shipping personnel and their equipment. Maritime safety depends to a large extent on the competencies and capacities of the seafarers.</a:t>
            </a:r>
          </a:p>
          <a:p>
            <a:r>
              <a:rPr lang="en-GB" sz="1200" kern="1200" dirty="0" smtClean="0">
                <a:solidFill>
                  <a:schemeClr val="tx1"/>
                </a:solidFill>
                <a:effectLst/>
                <a:latin typeface="+mn-lt"/>
                <a:ea typeface="+mn-ea"/>
                <a:cs typeface="+mn-cs"/>
              </a:rPr>
              <a:t>The programme supports projects that increase capacity of maritime actors to develop new, promote and/or introduce in practise available solutions for safer sea navigation. This among other things might include reaching commitments from decision makers, e.g. supporting harmonized implementation of international maritime safety and security regulations. The programme strengthens cooperation among maritime actors in sharing of knowledge, experiences and best practises, for example in oil spill capacity.  Furthermore, actions adapting maritime spatial planning, guiding and surveillance systems will be supported. The technological development in e.g. e-Navigation enables safer navigation, however, it will require new infrastructure on land. The programme supports planning of such infrastructure and carrying out pilot actions for its implementation. All in all project proposals should contribute to implementation of actions set in the HELCOM Baltic Sea </a:t>
            </a:r>
            <a:r>
              <a:rPr lang="en-GB" sz="1200" u="sng" kern="1200" dirty="0" err="1" smtClean="0">
                <a:solidFill>
                  <a:schemeClr val="tx1"/>
                </a:solidFill>
                <a:effectLst/>
                <a:latin typeface="+mn-lt"/>
                <a:ea typeface="+mn-ea"/>
                <a:cs typeface="+mn-cs"/>
              </a:rPr>
              <a:t>a</a:t>
            </a:r>
            <a:r>
              <a:rPr lang="en-GB" sz="1200" strike="sngStrike" kern="1200" dirty="0" err="1" smtClean="0">
                <a:solidFill>
                  <a:schemeClr val="tx1"/>
                </a:solidFill>
                <a:effectLst/>
                <a:latin typeface="+mn-lt"/>
                <a:ea typeface="+mn-ea"/>
                <a:cs typeface="+mn-cs"/>
              </a:rPr>
              <a:t>A</a:t>
            </a:r>
            <a:r>
              <a:rPr lang="en-GB" sz="1200" kern="1200" dirty="0" err="1" smtClean="0">
                <a:solidFill>
                  <a:schemeClr val="tx1"/>
                </a:solidFill>
                <a:effectLst/>
                <a:latin typeface="+mn-lt"/>
                <a:ea typeface="+mn-ea"/>
                <a:cs typeface="+mn-cs"/>
              </a:rPr>
              <a:t>ction</a:t>
            </a:r>
            <a:r>
              <a:rPr lang="en-GB" sz="1200" kern="1200" dirty="0" smtClean="0">
                <a:solidFill>
                  <a:schemeClr val="tx1"/>
                </a:solidFill>
                <a:effectLst/>
                <a:latin typeface="+mn-lt"/>
                <a:ea typeface="+mn-ea"/>
                <a:cs typeface="+mn-cs"/>
              </a:rPr>
              <a:t> </a:t>
            </a:r>
            <a:r>
              <a:rPr lang="en-GB" sz="1200" u="sng" kern="1200" dirty="0" err="1" smtClean="0">
                <a:solidFill>
                  <a:schemeClr val="tx1"/>
                </a:solidFill>
                <a:effectLst/>
                <a:latin typeface="+mn-lt"/>
                <a:ea typeface="+mn-ea"/>
                <a:cs typeface="+mn-cs"/>
              </a:rPr>
              <a:t>p</a:t>
            </a:r>
            <a:r>
              <a:rPr lang="en-GB" sz="1200" strike="sngStrike" kern="1200" dirty="0" err="1" smtClean="0">
                <a:solidFill>
                  <a:schemeClr val="tx1"/>
                </a:solidFill>
                <a:effectLst/>
                <a:latin typeface="+mn-lt"/>
                <a:ea typeface="+mn-ea"/>
                <a:cs typeface="+mn-cs"/>
              </a:rPr>
              <a:t>P</a:t>
            </a:r>
            <a:r>
              <a:rPr lang="en-GB" sz="1200" kern="1200" dirty="0" err="1" smtClean="0">
                <a:solidFill>
                  <a:schemeClr val="tx1"/>
                </a:solidFill>
                <a:effectLst/>
                <a:latin typeface="+mn-lt"/>
                <a:ea typeface="+mn-ea"/>
                <a:cs typeface="+mn-cs"/>
              </a:rPr>
              <a:t>lan</a:t>
            </a:r>
            <a:r>
              <a:rPr lang="en-GB" sz="1200" kern="1200" dirty="0" smtClean="0">
                <a:solidFill>
                  <a:schemeClr val="tx1"/>
                </a:solidFill>
                <a:effectLst/>
                <a:latin typeface="+mn-lt"/>
                <a:ea typeface="+mn-ea"/>
                <a:cs typeface="+mn-cs"/>
              </a:rPr>
              <a:t> and the </a:t>
            </a:r>
            <a:r>
              <a:rPr lang="en-GB" sz="1200" u="sng" kern="1200" dirty="0" err="1" smtClean="0">
                <a:solidFill>
                  <a:schemeClr val="tx1"/>
                </a:solidFill>
                <a:effectLst/>
                <a:latin typeface="+mn-lt"/>
                <a:ea typeface="+mn-ea"/>
                <a:cs typeface="+mn-cs"/>
              </a:rPr>
              <a:t>a</a:t>
            </a:r>
            <a:r>
              <a:rPr lang="en-GB" sz="1200" strike="sngStrike" kern="1200" dirty="0" err="1" smtClean="0">
                <a:solidFill>
                  <a:schemeClr val="tx1"/>
                </a:solidFill>
                <a:effectLst/>
                <a:latin typeface="+mn-lt"/>
                <a:ea typeface="+mn-ea"/>
                <a:cs typeface="+mn-cs"/>
              </a:rPr>
              <a:t>A</a:t>
            </a:r>
            <a:r>
              <a:rPr lang="en-GB" sz="1200" kern="1200" dirty="0" err="1" smtClean="0">
                <a:solidFill>
                  <a:schemeClr val="tx1"/>
                </a:solidFill>
                <a:effectLst/>
                <a:latin typeface="+mn-lt"/>
                <a:ea typeface="+mn-ea"/>
                <a:cs typeface="+mn-cs"/>
              </a:rPr>
              <a:t>ction</a:t>
            </a:r>
            <a:r>
              <a:rPr lang="en-GB" sz="1200" kern="1200" dirty="0" smtClean="0">
                <a:solidFill>
                  <a:schemeClr val="tx1"/>
                </a:solidFill>
                <a:effectLst/>
                <a:latin typeface="+mn-lt"/>
                <a:ea typeface="+mn-ea"/>
                <a:cs typeface="+mn-cs"/>
              </a:rPr>
              <a:t> </a:t>
            </a:r>
            <a:r>
              <a:rPr lang="en-GB" sz="1200" u="sng" kern="1200" dirty="0" err="1" smtClean="0">
                <a:solidFill>
                  <a:schemeClr val="tx1"/>
                </a:solidFill>
                <a:effectLst/>
                <a:latin typeface="+mn-lt"/>
                <a:ea typeface="+mn-ea"/>
                <a:cs typeface="+mn-cs"/>
              </a:rPr>
              <a:t>p</a:t>
            </a:r>
            <a:r>
              <a:rPr lang="en-GB" sz="1200" strike="sngStrike" kern="1200" dirty="0" err="1" smtClean="0">
                <a:solidFill>
                  <a:schemeClr val="tx1"/>
                </a:solidFill>
                <a:effectLst/>
                <a:latin typeface="+mn-lt"/>
                <a:ea typeface="+mn-ea"/>
                <a:cs typeface="+mn-cs"/>
              </a:rPr>
              <a:t>p</a:t>
            </a:r>
            <a:r>
              <a:rPr lang="en-GB" sz="1200" kern="1200" dirty="0" err="1" smtClean="0">
                <a:solidFill>
                  <a:schemeClr val="tx1"/>
                </a:solidFill>
                <a:effectLst/>
                <a:latin typeface="+mn-lt"/>
                <a:ea typeface="+mn-ea"/>
                <a:cs typeface="+mn-cs"/>
              </a:rPr>
              <a:t>lan</a:t>
            </a:r>
            <a:r>
              <a:rPr lang="en-GB" sz="1200" kern="1200" dirty="0" smtClean="0">
                <a:solidFill>
                  <a:schemeClr val="tx1"/>
                </a:solidFill>
                <a:effectLst/>
                <a:latin typeface="+mn-lt"/>
                <a:ea typeface="+mn-ea"/>
                <a:cs typeface="+mn-cs"/>
              </a:rPr>
              <a:t> for the EU Strategy of BSR.</a:t>
            </a:r>
          </a:p>
          <a:p>
            <a:r>
              <a:rPr lang="en-GB" sz="1200" kern="1200" dirty="0" smtClean="0">
                <a:solidFill>
                  <a:schemeClr val="tx1"/>
                </a:solidFill>
                <a:effectLst/>
                <a:latin typeface="+mn-lt"/>
                <a:ea typeface="+mn-ea"/>
                <a:cs typeface="+mn-cs"/>
              </a:rPr>
              <a:t>Measures undertaken so far, for example by the BSR </a:t>
            </a:r>
            <a:r>
              <a:rPr lang="en-GB" sz="1200" u="sng" kern="1200" dirty="0" err="1" smtClean="0">
                <a:solidFill>
                  <a:schemeClr val="tx1"/>
                </a:solidFill>
                <a:effectLst/>
                <a:latin typeface="+mn-lt"/>
                <a:ea typeface="+mn-ea"/>
                <a:cs typeface="+mn-cs"/>
              </a:rPr>
              <a:t>p</a:t>
            </a:r>
            <a:r>
              <a:rPr lang="en-GB" sz="1200" strike="sngStrike" kern="1200" dirty="0" err="1" smtClean="0">
                <a:solidFill>
                  <a:schemeClr val="tx1"/>
                </a:solidFill>
                <a:effectLst/>
                <a:latin typeface="+mn-lt"/>
                <a:ea typeface="+mn-ea"/>
                <a:cs typeface="+mn-cs"/>
              </a:rPr>
              <a:t>P</a:t>
            </a:r>
            <a:r>
              <a:rPr lang="en-GB" sz="1200" kern="1200" dirty="0" err="1" smtClean="0">
                <a:solidFill>
                  <a:schemeClr val="tx1"/>
                </a:solidFill>
                <a:effectLst/>
                <a:latin typeface="+mn-lt"/>
                <a:ea typeface="+mn-ea"/>
                <a:cs typeface="+mn-cs"/>
              </a:rPr>
              <a:t>rogramme</a:t>
            </a:r>
            <a:r>
              <a:rPr lang="en-GB" sz="1200" kern="1200" dirty="0" smtClean="0">
                <a:solidFill>
                  <a:schemeClr val="tx1"/>
                </a:solidFill>
                <a:effectLst/>
                <a:latin typeface="+mn-lt"/>
                <a:ea typeface="+mn-ea"/>
                <a:cs typeface="+mn-cs"/>
              </a:rPr>
              <a:t> projects </a:t>
            </a:r>
            <a:r>
              <a:rPr lang="en-GB" sz="1200" kern="1200" dirty="0" err="1" smtClean="0">
                <a:solidFill>
                  <a:schemeClr val="tx1"/>
                </a:solidFill>
                <a:effectLst/>
                <a:latin typeface="+mn-lt"/>
                <a:ea typeface="+mn-ea"/>
                <a:cs typeface="+mn-cs"/>
              </a:rPr>
              <a:t>EfficienSea</a:t>
            </a:r>
            <a:r>
              <a:rPr lang="en-GB" sz="1200" kern="1200" dirty="0" smtClean="0">
                <a:solidFill>
                  <a:schemeClr val="tx1"/>
                </a:solidFill>
                <a:effectLst/>
                <a:latin typeface="+mn-lt"/>
                <a:ea typeface="+mn-ea"/>
                <a:cs typeface="+mn-cs"/>
              </a:rPr>
              <a:t>, BRISK and Baltic Master II as well as by the project </a:t>
            </a:r>
            <a:r>
              <a:rPr lang="en-GB" sz="1200" kern="1200" dirty="0" err="1" smtClean="0">
                <a:solidFill>
                  <a:schemeClr val="tx1"/>
                </a:solidFill>
                <a:effectLst/>
                <a:latin typeface="+mn-lt"/>
                <a:ea typeface="+mn-ea"/>
                <a:cs typeface="+mn-cs"/>
              </a:rPr>
              <a:t>Monalisa</a:t>
            </a:r>
            <a:r>
              <a:rPr lang="en-GB" sz="1200" kern="1200" dirty="0" smtClean="0">
                <a:solidFill>
                  <a:schemeClr val="tx1"/>
                </a:solidFill>
                <a:effectLst/>
                <a:latin typeface="+mn-lt"/>
                <a:ea typeface="+mn-ea"/>
                <a:cs typeface="+mn-cs"/>
              </a:rPr>
              <a:t> under the Motorways of the Sea </a:t>
            </a:r>
            <a:r>
              <a:rPr lang="en-GB" sz="1200" u="sng" kern="1200" dirty="0" err="1" smtClean="0">
                <a:solidFill>
                  <a:schemeClr val="tx1"/>
                </a:solidFill>
                <a:effectLst/>
                <a:latin typeface="+mn-lt"/>
                <a:ea typeface="+mn-ea"/>
                <a:cs typeface="+mn-cs"/>
              </a:rPr>
              <a:t>p</a:t>
            </a:r>
            <a:r>
              <a:rPr lang="en-GB" sz="1200" strike="sngStrike" kern="1200" dirty="0" err="1" smtClean="0">
                <a:solidFill>
                  <a:schemeClr val="tx1"/>
                </a:solidFill>
                <a:effectLst/>
                <a:latin typeface="+mn-lt"/>
                <a:ea typeface="+mn-ea"/>
                <a:cs typeface="+mn-cs"/>
              </a:rPr>
              <a:t>P</a:t>
            </a:r>
            <a:r>
              <a:rPr lang="en-GB" sz="1200" kern="1200" dirty="0" err="1" smtClean="0">
                <a:solidFill>
                  <a:schemeClr val="tx1"/>
                </a:solidFill>
                <a:effectLst/>
                <a:latin typeface="+mn-lt"/>
                <a:ea typeface="+mn-ea"/>
                <a:cs typeface="+mn-cs"/>
              </a:rPr>
              <a:t>rogramme</a:t>
            </a:r>
            <a:r>
              <a:rPr lang="en-GB" sz="1200" kern="1200" dirty="0" smtClean="0">
                <a:solidFill>
                  <a:schemeClr val="tx1"/>
                </a:solidFill>
                <a:effectLst/>
                <a:latin typeface="+mn-lt"/>
                <a:ea typeface="+mn-ea"/>
                <a:cs typeface="+mn-cs"/>
              </a:rPr>
              <a:t>, have had a positive effect on the safety of navigation. </a:t>
            </a:r>
          </a:p>
          <a:p>
            <a:r>
              <a:rPr lang="en-US" sz="1200" b="1" kern="1200" dirty="0" smtClean="0">
                <a:solidFill>
                  <a:schemeClr val="tx1"/>
                </a:solidFill>
                <a:effectLst/>
                <a:latin typeface="+mn-lt"/>
                <a:ea typeface="+mn-ea"/>
                <a:cs typeface="+mn-cs"/>
              </a:rPr>
              <a:t>Examples of actions:</a:t>
            </a:r>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Harmonising interpretation and implementation of safety codes, standards and regulations;</a:t>
            </a:r>
            <a:r>
              <a:rPr lang="en-GB" sz="1200" u="sng"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Implementing advanced technologies for maritime safety and security, e.g. implementing e-Navigation, automatic identification systems;</a:t>
            </a:r>
          </a:p>
          <a:p>
            <a:pPr lvl="0"/>
            <a:r>
              <a:rPr lang="en-GB" sz="1200" kern="1200" dirty="0" smtClean="0">
                <a:solidFill>
                  <a:schemeClr val="tx1"/>
                </a:solidFill>
                <a:effectLst/>
                <a:latin typeface="+mn-lt"/>
                <a:ea typeface="+mn-ea"/>
                <a:cs typeface="+mn-cs"/>
              </a:rPr>
              <a:t>Deploying dynamic risk assessment systems for vessels entering the Baltic Sea;</a:t>
            </a:r>
          </a:p>
          <a:p>
            <a:pPr lvl="0"/>
            <a:r>
              <a:rPr lang="en-GB" sz="1200" kern="1200" dirty="0" smtClean="0">
                <a:solidFill>
                  <a:schemeClr val="tx1"/>
                </a:solidFill>
                <a:effectLst/>
                <a:latin typeface="+mn-lt"/>
                <a:ea typeface="+mn-ea"/>
                <a:cs typeface="+mn-cs"/>
              </a:rPr>
              <a:t>Developing comprehensive security risk assessment for the entire Baltic Sea;</a:t>
            </a:r>
          </a:p>
          <a:p>
            <a:pPr lvl="0"/>
            <a:r>
              <a:rPr lang="en-GB" sz="1200" kern="1200" dirty="0" smtClean="0">
                <a:solidFill>
                  <a:schemeClr val="tx1"/>
                </a:solidFill>
                <a:effectLst/>
                <a:latin typeface="+mn-lt"/>
                <a:ea typeface="+mn-ea"/>
                <a:cs typeface="+mn-cs"/>
              </a:rPr>
              <a:t>Piloting solutions for risk prevention and response measures e.g. implementing joint exercises;</a:t>
            </a:r>
          </a:p>
          <a:p>
            <a:pPr lvl="0"/>
            <a:r>
              <a:rPr lang="en-GB" sz="1200" kern="1200" dirty="0" smtClean="0">
                <a:solidFill>
                  <a:schemeClr val="tx1"/>
                </a:solidFill>
                <a:effectLst/>
                <a:latin typeface="+mn-lt"/>
                <a:ea typeface="+mn-ea"/>
                <a:cs typeface="+mn-cs"/>
              </a:rPr>
              <a:t>Developing self-regulative maritime safety, especially among smaller shipping companies in which private actors voluntarily improve the safety of their operations (linked to e.g. corporate social responsibility or eco-labelling); </a:t>
            </a:r>
          </a:p>
          <a:p>
            <a:pPr lvl="0"/>
            <a:r>
              <a:rPr lang="en-GB" sz="1200" kern="1200" dirty="0" smtClean="0">
                <a:solidFill>
                  <a:schemeClr val="tx1"/>
                </a:solidFill>
                <a:effectLst/>
                <a:latin typeface="+mn-lt"/>
                <a:ea typeface="+mn-ea"/>
                <a:cs typeface="+mn-cs"/>
              </a:rPr>
              <a:t>Improving education and training systems for seafarers in order to increase their competence and motivation and the attractiveness of this profession</a:t>
            </a:r>
            <a:r>
              <a:rPr lang="en-GB" sz="1200" u="sng" kern="1200" dirty="0" smtClean="0">
                <a:solidFill>
                  <a:schemeClr val="tx1"/>
                </a:solidFill>
                <a:effectLst/>
                <a:latin typeface="+mn-lt"/>
                <a:ea typeface="+mn-ea"/>
                <a:cs typeface="+mn-cs"/>
              </a:rPr>
              <a:t>;</a:t>
            </a:r>
            <a:r>
              <a:rPr lang="en-GB" sz="1200" strike="sngStrike"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pPr lvl="0"/>
            <a:r>
              <a:rPr lang="en-GB" sz="1200" u="sng" kern="1200" dirty="0" smtClean="0">
                <a:solidFill>
                  <a:schemeClr val="tx1"/>
                </a:solidFill>
                <a:effectLst/>
                <a:latin typeface="+mn-lt"/>
                <a:ea typeface="+mn-ea"/>
                <a:cs typeface="+mn-cs"/>
              </a:rPr>
              <a:t>Enhancing integrated maritime surveillance.</a:t>
            </a:r>
            <a:endParaRPr lang="en-GB"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Geographical coverage: </a:t>
            </a:r>
            <a:endParaRPr lang="en-GB"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a:t>
            </a:r>
            <a:r>
              <a:rPr lang="en-GB" sz="1200" kern="1200" dirty="0" smtClean="0">
                <a:solidFill>
                  <a:schemeClr val="tx1"/>
                </a:solidFill>
                <a:effectLst/>
                <a:latin typeface="+mn-lt"/>
                <a:ea typeface="+mn-ea"/>
                <a:cs typeface="+mn-cs"/>
              </a:rPr>
              <a:t>he entire Baltic Sea and its coastal area. Whenever relevant cooperation with the North Sea Region is encouraged.</a:t>
            </a:r>
          </a:p>
          <a:p>
            <a:endParaRPr lang="de-DE" altLang="en-US" dirty="0" smtClean="0">
              <a:latin typeface="Times New Roman" pitchFamily="1" charset="0"/>
            </a:endParaRPr>
          </a:p>
          <a:p>
            <a:endParaRPr lang="en-GB" altLang="en-US" dirty="0" smtClean="0">
              <a:latin typeface="Times New Roman" pitchFamily="1" charset="0"/>
            </a:endParaRPr>
          </a:p>
          <a:p>
            <a:endParaRPr lang="lv-LV" altLang="en-US" dirty="0" smtClean="0">
              <a:latin typeface="Times New Roman" pitchFamily="1" charset="0"/>
            </a:endParaRPr>
          </a:p>
          <a:p>
            <a:pPr>
              <a:buFontTx/>
              <a:buNone/>
            </a:pPr>
            <a:endParaRPr lang="en-GB" noProof="0" dirty="0"/>
          </a:p>
        </p:txBody>
      </p:sp>
      <p:sp>
        <p:nvSpPr>
          <p:cNvPr id="4" name="Slide Number Placeholder 3"/>
          <p:cNvSpPr>
            <a:spLocks noGrp="1"/>
          </p:cNvSpPr>
          <p:nvPr>
            <p:ph type="sldNum" sz="quarter" idx="10"/>
          </p:nvPr>
        </p:nvSpPr>
        <p:spPr/>
        <p:txBody>
          <a:bodyPr/>
          <a:lstStyle/>
          <a:p>
            <a:fld id="{7CE56B70-9638-4786-BC85-79D96D7E70FE}" type="slidenum">
              <a:rPr lang="de-DE" smtClean="0"/>
              <a:pPr/>
              <a:t>9</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de-DE" altLang="en-US" dirty="0" err="1" smtClean="0">
                <a:latin typeface="Times New Roman" pitchFamily="1" charset="0"/>
              </a:rPr>
              <a:t>Priority</a:t>
            </a:r>
            <a:r>
              <a:rPr lang="de-DE" altLang="en-US" dirty="0" smtClean="0">
                <a:latin typeface="Times New Roman" pitchFamily="1" charset="0"/>
              </a:rPr>
              <a:t> 3: </a:t>
            </a:r>
            <a:r>
              <a:rPr lang="de-DE" altLang="en-US" dirty="0" err="1" smtClean="0">
                <a:latin typeface="Times New Roman" pitchFamily="1" charset="0"/>
              </a:rPr>
              <a:t>more</a:t>
            </a:r>
            <a:r>
              <a:rPr lang="de-DE" altLang="en-US" dirty="0" smtClean="0">
                <a:latin typeface="Times New Roman" pitchFamily="1" charset="0"/>
              </a:rPr>
              <a:t> </a:t>
            </a:r>
            <a:r>
              <a:rPr lang="de-DE" altLang="en-US" dirty="0" err="1" smtClean="0">
                <a:latin typeface="Times New Roman" pitchFamily="1" charset="0"/>
              </a:rPr>
              <a:t>focused</a:t>
            </a:r>
            <a:r>
              <a:rPr lang="de-DE" altLang="en-US" dirty="0" smtClean="0">
                <a:latin typeface="Times New Roman" pitchFamily="1" charset="0"/>
              </a:rPr>
              <a:t> </a:t>
            </a:r>
            <a:r>
              <a:rPr lang="de-DE" altLang="en-US" dirty="0" err="1" smtClean="0">
                <a:latin typeface="Times New Roman" pitchFamily="1" charset="0"/>
              </a:rPr>
              <a:t>objectives</a:t>
            </a:r>
            <a:r>
              <a:rPr lang="de-DE" altLang="en-US" dirty="0" smtClean="0">
                <a:latin typeface="Times New Roman" pitchFamily="1" charset="0"/>
              </a:rPr>
              <a:t>; maritime </a:t>
            </a:r>
            <a:r>
              <a:rPr lang="de-DE" altLang="en-US" dirty="0" err="1" smtClean="0">
                <a:latin typeface="Times New Roman" pitchFamily="1" charset="0"/>
              </a:rPr>
              <a:t>safety</a:t>
            </a:r>
            <a:r>
              <a:rPr lang="de-DE" altLang="en-US" dirty="0" smtClean="0">
                <a:latin typeface="Times New Roman" pitchFamily="1" charset="0"/>
              </a:rPr>
              <a:t> </a:t>
            </a:r>
            <a:r>
              <a:rPr lang="de-DE" altLang="en-US" dirty="0" err="1" smtClean="0">
                <a:latin typeface="Times New Roman" pitchFamily="1" charset="0"/>
              </a:rPr>
              <a:t>and</a:t>
            </a:r>
            <a:r>
              <a:rPr lang="de-DE" altLang="en-US" dirty="0" smtClean="0">
                <a:latin typeface="Times New Roman" pitchFamily="1" charset="0"/>
              </a:rPr>
              <a:t> </a:t>
            </a:r>
            <a:r>
              <a:rPr lang="de-DE" altLang="en-US" dirty="0" err="1" smtClean="0">
                <a:latin typeface="Times New Roman" pitchFamily="1" charset="0"/>
              </a:rPr>
              <a:t>envirnomentally</a:t>
            </a:r>
            <a:r>
              <a:rPr lang="de-DE" altLang="en-US" dirty="0" smtClean="0">
                <a:latin typeface="Times New Roman" pitchFamily="1" charset="0"/>
              </a:rPr>
              <a:t> </a:t>
            </a:r>
            <a:r>
              <a:rPr lang="de-DE" altLang="en-US" dirty="0" err="1" smtClean="0">
                <a:latin typeface="Times New Roman" pitchFamily="1" charset="0"/>
              </a:rPr>
              <a:t>friendly</a:t>
            </a:r>
            <a:r>
              <a:rPr lang="de-DE" altLang="en-US" dirty="0" smtClean="0">
                <a:latin typeface="Times New Roman" pitchFamily="1" charset="0"/>
              </a:rPr>
              <a:t> </a:t>
            </a:r>
            <a:r>
              <a:rPr lang="de-DE" altLang="en-US" dirty="0" err="1" smtClean="0">
                <a:latin typeface="Times New Roman" pitchFamily="1" charset="0"/>
              </a:rPr>
              <a:t>shipping</a:t>
            </a:r>
            <a:r>
              <a:rPr lang="de-DE" altLang="en-US" dirty="0" smtClean="0">
                <a:latin typeface="Times New Roman" pitchFamily="1" charset="0"/>
              </a:rPr>
              <a:t> </a:t>
            </a:r>
            <a:r>
              <a:rPr lang="de-DE" altLang="en-US" dirty="0" err="1" smtClean="0">
                <a:latin typeface="Times New Roman" pitchFamily="1" charset="0"/>
              </a:rPr>
              <a:t>included</a:t>
            </a:r>
            <a:endParaRPr lang="de-DE" altLang="en-US" dirty="0" smtClean="0">
              <a:latin typeface="Times New Roman" pitchFamily="1" charset="0"/>
            </a:endParaRPr>
          </a:p>
          <a:p>
            <a:endParaRPr lang="de-DE" altLang="en-US" dirty="0" smtClean="0">
              <a:latin typeface="Times New Roman" pitchFamily="1" charset="0"/>
            </a:endParaRPr>
          </a:p>
          <a:p>
            <a:pPr marL="342900" indent="-342900">
              <a:buFontTx/>
              <a:buChar char="-"/>
            </a:pPr>
            <a:r>
              <a:rPr lang="en-GB" sz="1200" dirty="0" smtClean="0">
                <a:solidFill>
                  <a:srgbClr val="00507F"/>
                </a:solidFill>
              </a:rPr>
              <a:t>Public authorities/institutions responsible for planning, maritime administration, environmental protection, prevention and response measures at sea</a:t>
            </a:r>
          </a:p>
          <a:p>
            <a:pPr marL="342900" indent="-342900">
              <a:buFontTx/>
              <a:buChar char="-"/>
            </a:pPr>
            <a:r>
              <a:rPr lang="en-GB" sz="1200" dirty="0" smtClean="0">
                <a:solidFill>
                  <a:srgbClr val="00507F"/>
                </a:solidFill>
              </a:rPr>
              <a:t>Enterprises (in particular shipping, logistic and infrastructure providers / operators)</a:t>
            </a:r>
          </a:p>
          <a:p>
            <a:pPr marL="342900" indent="-342900">
              <a:buFontTx/>
              <a:buChar char="-"/>
            </a:pPr>
            <a:r>
              <a:rPr lang="en-GB" sz="1200" dirty="0" smtClean="0">
                <a:solidFill>
                  <a:srgbClr val="00507F"/>
                </a:solidFill>
              </a:rPr>
              <a:t>Rescue services</a:t>
            </a:r>
          </a:p>
          <a:p>
            <a:pPr marL="342900" indent="-342900">
              <a:buFontTx/>
              <a:buChar char="-"/>
            </a:pPr>
            <a:r>
              <a:rPr lang="en-GB" sz="1200" dirty="0" smtClean="0">
                <a:solidFill>
                  <a:srgbClr val="00507F"/>
                </a:solidFill>
              </a:rPr>
              <a:t>Academic and research institutions</a:t>
            </a:r>
          </a:p>
          <a:p>
            <a:pPr marL="342900" indent="-342900">
              <a:buFontTx/>
              <a:buChar char="-"/>
            </a:pPr>
            <a:r>
              <a:rPr lang="en-GB" sz="1200" dirty="0" smtClean="0">
                <a:solidFill>
                  <a:srgbClr val="00507F"/>
                </a:solidFill>
              </a:rPr>
              <a:t>NGOs, in particular related to environmental protection</a:t>
            </a:r>
          </a:p>
          <a:p>
            <a:endParaRPr lang="de-DE" altLang="en-US" dirty="0" smtClean="0">
              <a:latin typeface="Times New Roman" pitchFamily="1" charset="0"/>
            </a:endParaRPr>
          </a:p>
          <a:p>
            <a:endParaRPr lang="en-GB" altLang="en-US" dirty="0" smtClean="0">
              <a:latin typeface="Times New Roman" pitchFamily="1" charset="0"/>
            </a:endParaRPr>
          </a:p>
          <a:p>
            <a:endParaRPr lang="lv-LV" altLang="en-US" dirty="0" smtClean="0">
              <a:latin typeface="Times New Roman" pitchFamily="1" charset="0"/>
            </a:endParaRPr>
          </a:p>
          <a:p>
            <a:pPr>
              <a:buFontTx/>
              <a:buNone/>
            </a:pPr>
            <a:endParaRPr lang="en-GB" noProof="0" dirty="0"/>
          </a:p>
        </p:txBody>
      </p:sp>
      <p:sp>
        <p:nvSpPr>
          <p:cNvPr id="4" name="Slide Number Placeholder 3"/>
          <p:cNvSpPr>
            <a:spLocks noGrp="1"/>
          </p:cNvSpPr>
          <p:nvPr>
            <p:ph type="sldNum" sz="quarter" idx="10"/>
          </p:nvPr>
        </p:nvSpPr>
        <p:spPr/>
        <p:txBody>
          <a:bodyPr/>
          <a:lstStyle/>
          <a:p>
            <a:fld id="{7CE56B70-9638-4786-BC85-79D96D7E70FE}" type="slidenum">
              <a:rPr lang="de-DE" smtClean="0"/>
              <a:pPr/>
              <a:t>10</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de-DE" altLang="en-US" dirty="0" err="1" smtClean="0">
                <a:latin typeface="Times New Roman" pitchFamily="1" charset="0"/>
              </a:rPr>
              <a:t>Priority</a:t>
            </a:r>
            <a:r>
              <a:rPr lang="de-DE" altLang="en-US" dirty="0" smtClean="0">
                <a:latin typeface="Times New Roman" pitchFamily="1" charset="0"/>
              </a:rPr>
              <a:t> 4: Support </a:t>
            </a:r>
            <a:r>
              <a:rPr lang="de-DE" altLang="en-US" dirty="0" err="1" smtClean="0">
                <a:latin typeface="Times New Roman" pitchFamily="1" charset="0"/>
              </a:rPr>
              <a:t>to</a:t>
            </a:r>
            <a:r>
              <a:rPr lang="de-DE" altLang="en-US" dirty="0" smtClean="0">
                <a:latin typeface="Times New Roman" pitchFamily="1" charset="0"/>
              </a:rPr>
              <a:t> EUSBSR </a:t>
            </a:r>
            <a:r>
              <a:rPr lang="de-DE" altLang="en-US" dirty="0" err="1" smtClean="0">
                <a:latin typeface="Times New Roman" pitchFamily="1" charset="0"/>
              </a:rPr>
              <a:t>implementation</a:t>
            </a:r>
            <a:r>
              <a:rPr lang="de-DE" altLang="en-US" dirty="0" smtClean="0">
                <a:latin typeface="Times New Roman" pitchFamily="1" charset="0"/>
              </a:rPr>
              <a:t>. </a:t>
            </a:r>
            <a:r>
              <a:rPr lang="de-DE" altLang="en-US" dirty="0" err="1" smtClean="0">
                <a:latin typeface="Times New Roman" pitchFamily="1" charset="0"/>
              </a:rPr>
              <a:t>Seed</a:t>
            </a:r>
            <a:r>
              <a:rPr lang="de-DE" altLang="en-US" dirty="0" smtClean="0">
                <a:latin typeface="Times New Roman" pitchFamily="1" charset="0"/>
              </a:rPr>
              <a:t> Money </a:t>
            </a:r>
            <a:r>
              <a:rPr lang="de-DE" altLang="en-US" dirty="0" err="1" smtClean="0">
                <a:latin typeface="Times New Roman" pitchFamily="1" charset="0"/>
              </a:rPr>
              <a:t>most</a:t>
            </a:r>
            <a:r>
              <a:rPr lang="de-DE" altLang="en-US" dirty="0" smtClean="0">
                <a:latin typeface="Times New Roman" pitchFamily="1" charset="0"/>
              </a:rPr>
              <a:t> </a:t>
            </a:r>
            <a:r>
              <a:rPr lang="de-DE" altLang="en-US" dirty="0" err="1" smtClean="0">
                <a:latin typeface="Times New Roman" pitchFamily="1" charset="0"/>
              </a:rPr>
              <a:t>interesting</a:t>
            </a:r>
            <a:r>
              <a:rPr lang="de-DE" altLang="en-US" dirty="0" smtClean="0">
                <a:latin typeface="Times New Roman" pitchFamily="1" charset="0"/>
              </a:rPr>
              <a:t>, in </a:t>
            </a:r>
            <a:r>
              <a:rPr lang="de-DE" altLang="en-US" dirty="0" err="1" smtClean="0">
                <a:latin typeface="Times New Roman" pitchFamily="1" charset="0"/>
              </a:rPr>
              <a:t>particular</a:t>
            </a:r>
            <a:r>
              <a:rPr lang="de-DE" altLang="en-US" dirty="0" smtClean="0">
                <a:latin typeface="Times New Roman" pitchFamily="1" charset="0"/>
              </a:rPr>
              <a:t> </a:t>
            </a:r>
            <a:r>
              <a:rPr lang="de-DE" altLang="en-US" dirty="0" err="1" smtClean="0">
                <a:latin typeface="Times New Roman" pitchFamily="1" charset="0"/>
              </a:rPr>
              <a:t>if</a:t>
            </a:r>
            <a:r>
              <a:rPr lang="de-DE" altLang="en-US" dirty="0" smtClean="0">
                <a:latin typeface="Times New Roman" pitchFamily="1" charset="0"/>
              </a:rPr>
              <a:t> </a:t>
            </a:r>
            <a:r>
              <a:rPr lang="de-DE" altLang="en-US" dirty="0" err="1" smtClean="0">
                <a:latin typeface="Times New Roman" pitchFamily="1" charset="0"/>
              </a:rPr>
              <a:t>you</a:t>
            </a:r>
            <a:r>
              <a:rPr lang="de-DE" altLang="en-US" dirty="0" smtClean="0">
                <a:latin typeface="Times New Roman" pitchFamily="1" charset="0"/>
              </a:rPr>
              <a:t> plan </a:t>
            </a:r>
            <a:r>
              <a:rPr lang="de-DE" altLang="en-US" dirty="0" err="1" smtClean="0">
                <a:latin typeface="Times New Roman" pitchFamily="1" charset="0"/>
              </a:rPr>
              <a:t>apply</a:t>
            </a:r>
            <a:r>
              <a:rPr lang="de-DE" altLang="en-US" dirty="0" smtClean="0">
                <a:latin typeface="Times New Roman" pitchFamily="1" charset="0"/>
              </a:rPr>
              <a:t> </a:t>
            </a:r>
            <a:r>
              <a:rPr lang="de-DE" altLang="en-US" dirty="0" err="1" smtClean="0">
                <a:latin typeface="Times New Roman" pitchFamily="1" charset="0"/>
              </a:rPr>
              <a:t>funds</a:t>
            </a:r>
            <a:r>
              <a:rPr lang="de-DE" altLang="en-US" dirty="0" smtClean="0">
                <a:latin typeface="Times New Roman" pitchFamily="1" charset="0"/>
              </a:rPr>
              <a:t> </a:t>
            </a:r>
            <a:r>
              <a:rPr lang="de-DE" altLang="en-US" dirty="0" err="1" smtClean="0">
                <a:latin typeface="Times New Roman" pitchFamily="1" charset="0"/>
              </a:rPr>
              <a:t>from</a:t>
            </a:r>
            <a:r>
              <a:rPr lang="de-DE" altLang="en-US" dirty="0" smtClean="0">
                <a:latin typeface="Times New Roman" pitchFamily="1" charset="0"/>
              </a:rPr>
              <a:t> </a:t>
            </a:r>
            <a:r>
              <a:rPr lang="de-DE" altLang="en-US" dirty="0" err="1" smtClean="0">
                <a:latin typeface="Times New Roman" pitchFamily="1" charset="0"/>
              </a:rPr>
              <a:t>somewhere</a:t>
            </a:r>
            <a:r>
              <a:rPr lang="de-DE" altLang="en-US" dirty="0" smtClean="0">
                <a:latin typeface="Times New Roman" pitchFamily="1" charset="0"/>
              </a:rPr>
              <a:t> </a:t>
            </a:r>
            <a:r>
              <a:rPr lang="de-DE" altLang="en-US" dirty="0" err="1" smtClean="0">
                <a:latin typeface="Times New Roman" pitchFamily="1" charset="0"/>
              </a:rPr>
              <a:t>else</a:t>
            </a:r>
            <a:r>
              <a:rPr lang="de-DE" altLang="en-US" dirty="0" smtClean="0">
                <a:latin typeface="Times New Roman" pitchFamily="1" charset="0"/>
              </a:rPr>
              <a:t> </a:t>
            </a:r>
            <a:r>
              <a:rPr lang="de-DE" altLang="en-US" dirty="0" err="1" smtClean="0">
                <a:latin typeface="Times New Roman" pitchFamily="1" charset="0"/>
              </a:rPr>
              <a:t>than</a:t>
            </a:r>
            <a:r>
              <a:rPr lang="de-DE" altLang="en-US" dirty="0" smtClean="0">
                <a:latin typeface="Times New Roman" pitchFamily="1" charset="0"/>
              </a:rPr>
              <a:t> in </a:t>
            </a:r>
            <a:r>
              <a:rPr lang="de-DE" altLang="en-US" dirty="0" err="1" smtClean="0">
                <a:latin typeface="Times New Roman" pitchFamily="1" charset="0"/>
              </a:rPr>
              <a:t>the</a:t>
            </a:r>
            <a:r>
              <a:rPr lang="de-DE" altLang="en-US" dirty="0" smtClean="0">
                <a:latin typeface="Times New Roman" pitchFamily="1" charset="0"/>
              </a:rPr>
              <a:t> BSR Programme.</a:t>
            </a:r>
          </a:p>
          <a:p>
            <a:endParaRPr lang="en-GB" altLang="en-US" dirty="0" smtClean="0">
              <a:latin typeface="Times New Roman" pitchFamily="1" charset="0"/>
            </a:endParaRPr>
          </a:p>
          <a:p>
            <a:endParaRPr lang="lv-LV" altLang="en-US" dirty="0" smtClean="0">
              <a:latin typeface="Times New Roman" pitchFamily="1" charset="0"/>
            </a:endParaRPr>
          </a:p>
          <a:p>
            <a:pPr>
              <a:buFontTx/>
              <a:buNone/>
            </a:pPr>
            <a:endParaRPr lang="en-GB" noProof="0" dirty="0"/>
          </a:p>
        </p:txBody>
      </p:sp>
      <p:sp>
        <p:nvSpPr>
          <p:cNvPr id="4" name="Slide Number Placeholder 3"/>
          <p:cNvSpPr>
            <a:spLocks noGrp="1"/>
          </p:cNvSpPr>
          <p:nvPr>
            <p:ph type="sldNum" sz="quarter" idx="10"/>
          </p:nvPr>
        </p:nvSpPr>
        <p:spPr/>
        <p:txBody>
          <a:bodyPr/>
          <a:lstStyle/>
          <a:p>
            <a:fld id="{7CE56B70-9638-4786-BC85-79D96D7E70FE}" type="slidenum">
              <a:rPr lang="de-DE" smtClean="0"/>
              <a:pPr/>
              <a:t>11</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3" descr="C:\Users\stegmann\Desktop\BSR PPT\bsrp_0011_ppt_bg_star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4632"/>
            <a:ext cx="9154672" cy="6866004"/>
          </a:xfrm>
          <a:prstGeom prst="rect">
            <a:avLst/>
          </a:prstGeom>
          <a:noFill/>
          <a:extLst>
            <a:ext uri="{909E8E84-426E-40DD-AFC4-6F175D3DCCD1}">
              <a14:hiddenFill xmlns:a14="http://schemas.microsoft.com/office/drawing/2010/main">
                <a:solidFill>
                  <a:srgbClr val="FFFFFF"/>
                </a:solidFill>
              </a14:hiddenFill>
            </a:ext>
          </a:extLst>
        </p:spPr>
      </p:pic>
      <p:sp>
        <p:nvSpPr>
          <p:cNvPr id="3" name="Untertitel 2"/>
          <p:cNvSpPr>
            <a:spLocks noGrp="1"/>
          </p:cNvSpPr>
          <p:nvPr>
            <p:ph type="subTitle" idx="1" hasCustomPrompt="1"/>
          </p:nvPr>
        </p:nvSpPr>
        <p:spPr>
          <a:xfrm>
            <a:off x="755576" y="5301208"/>
            <a:ext cx="6400800" cy="360040"/>
          </a:xfrm>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smtClean="0"/>
              <a:t>Occasion XYZ Conference &amp; Workshop</a:t>
            </a:r>
            <a:endParaRPr lang="de-DE" dirty="0"/>
          </a:p>
        </p:txBody>
      </p:sp>
      <p:sp>
        <p:nvSpPr>
          <p:cNvPr id="8" name="Titel 1"/>
          <p:cNvSpPr>
            <a:spLocks noGrp="1"/>
          </p:cNvSpPr>
          <p:nvPr>
            <p:ph type="ctrTitle" hasCustomPrompt="1"/>
          </p:nvPr>
        </p:nvSpPr>
        <p:spPr>
          <a:xfrm>
            <a:off x="755650" y="1844824"/>
            <a:ext cx="7848798" cy="2880320"/>
          </a:xfrm>
        </p:spPr>
        <p:txBody>
          <a:bodyPr/>
          <a:lstStyle>
            <a:lvl1pPr marL="0" indent="0" algn="l">
              <a:lnSpc>
                <a:spcPct val="100000"/>
              </a:lnSpc>
              <a:defRPr sz="4200" b="1" baseline="0">
                <a:solidFill>
                  <a:schemeClr val="bg1"/>
                </a:solidFill>
              </a:defRPr>
            </a:lvl1pPr>
          </a:lstStyle>
          <a:p>
            <a:r>
              <a:rPr lang="de-DE" dirty="0" smtClean="0"/>
              <a:t>Title </a:t>
            </a:r>
            <a:r>
              <a:rPr lang="de-DE" dirty="0" err="1" smtClean="0"/>
              <a:t>of</a:t>
            </a:r>
            <a:r>
              <a:rPr lang="de-DE" dirty="0" smtClean="0"/>
              <a:t> </a:t>
            </a:r>
            <a:r>
              <a:rPr lang="de-DE" dirty="0" err="1" smtClean="0"/>
              <a:t>presentation</a:t>
            </a:r>
            <a:r>
              <a:rPr lang="de-DE" dirty="0" smtClean="0"/>
              <a:t> </a:t>
            </a:r>
            <a:r>
              <a:rPr lang="de-DE" dirty="0" err="1" smtClean="0"/>
              <a:t>institutional</a:t>
            </a:r>
            <a:r>
              <a:rPr lang="de-DE" dirty="0" smtClean="0"/>
              <a:t> </a:t>
            </a:r>
            <a:r>
              <a:rPr lang="de-DE" dirty="0" err="1" smtClean="0"/>
              <a:t>capacity</a:t>
            </a:r>
            <a:r>
              <a:rPr lang="de-DE" dirty="0" smtClean="0"/>
              <a:t> </a:t>
            </a:r>
            <a:r>
              <a:rPr lang="de-DE" dirty="0" err="1" smtClean="0"/>
              <a:t>for</a:t>
            </a:r>
            <a:r>
              <a:rPr lang="de-DE" dirty="0" smtClean="0"/>
              <a:t> </a:t>
            </a:r>
            <a:r>
              <a:rPr lang="de-DE" dirty="0" err="1" smtClean="0"/>
              <a:t>macro</a:t>
            </a:r>
            <a:r>
              <a:rPr lang="de-DE" dirty="0" smtClean="0"/>
              <a:t>-regional 60/70px </a:t>
            </a:r>
            <a:r>
              <a:rPr lang="de-DE" dirty="0" err="1" smtClean="0"/>
              <a:t>cooperation</a:t>
            </a:r>
            <a:endParaRPr lang="de-DE" dirty="0"/>
          </a:p>
        </p:txBody>
      </p:sp>
      <p:sp>
        <p:nvSpPr>
          <p:cNvPr id="13" name="Textplatzhalter 12"/>
          <p:cNvSpPr>
            <a:spLocks noGrp="1"/>
          </p:cNvSpPr>
          <p:nvPr>
            <p:ph type="body" sz="quarter" idx="10" hasCustomPrompt="1"/>
          </p:nvPr>
        </p:nvSpPr>
        <p:spPr>
          <a:xfrm>
            <a:off x="755650" y="5589588"/>
            <a:ext cx="6408738" cy="863748"/>
          </a:xfrm>
        </p:spPr>
        <p:txBody>
          <a:bodyPr>
            <a:noAutofit/>
          </a:bodyPr>
          <a:lstStyle>
            <a:lvl1pPr marL="0" indent="0">
              <a:spcBef>
                <a:spcPts val="0"/>
              </a:spcBef>
              <a:buNone/>
              <a:defRPr sz="1800" baseline="0">
                <a:solidFill>
                  <a:srgbClr val="2CAAE1"/>
                </a:solidFill>
              </a:defRPr>
            </a:lvl1pPr>
          </a:lstStyle>
          <a:p>
            <a:pPr lvl="0"/>
            <a:r>
              <a:rPr lang="de-DE" dirty="0" smtClean="0"/>
              <a:t>Location | 22.-23.08.2014</a:t>
            </a:r>
            <a:br>
              <a:rPr lang="de-DE" dirty="0" smtClean="0"/>
            </a:br>
            <a:r>
              <a:rPr lang="de-DE" dirty="0" smtClean="0"/>
              <a:t>Speaker Name </a:t>
            </a:r>
            <a:r>
              <a:rPr lang="de-DE" dirty="0" err="1" smtClean="0"/>
              <a:t>Familyname</a:t>
            </a:r>
            <a:endParaRPr lang="de-DE" dirty="0" smtClean="0"/>
          </a:p>
        </p:txBody>
      </p:sp>
    </p:spTree>
    <p:extLst>
      <p:ext uri="{BB962C8B-B14F-4D97-AF65-F5344CB8AC3E}">
        <p14:creationId xmlns:p14="http://schemas.microsoft.com/office/powerpoint/2010/main" val="113089634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ndard content slide">
    <p:spTree>
      <p:nvGrpSpPr>
        <p:cNvPr id="1" name=""/>
        <p:cNvGrpSpPr/>
        <p:nvPr/>
      </p:nvGrpSpPr>
      <p:grpSpPr>
        <a:xfrm>
          <a:off x="0" y="0"/>
          <a:ext cx="0" cy="0"/>
          <a:chOff x="0" y="0"/>
          <a:chExt cx="0" cy="0"/>
        </a:xfrm>
      </p:grpSpPr>
      <p:pic>
        <p:nvPicPr>
          <p:cNvPr id="7" name="Picture 2" descr="C:\Users\stegmann\Desktop\BSR PPT\bsrp_0012_ppt_bg_conten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Titel 7"/>
          <p:cNvSpPr>
            <a:spLocks noGrp="1"/>
          </p:cNvSpPr>
          <p:nvPr>
            <p:ph type="title" hasCustomPrompt="1"/>
          </p:nvPr>
        </p:nvSpPr>
        <p:spPr/>
        <p:txBody>
          <a:bodyPr/>
          <a:lstStyle>
            <a:lvl1pPr>
              <a:defRPr/>
            </a:lvl1pPr>
          </a:lstStyle>
          <a:p>
            <a:r>
              <a:rPr lang="de-DE" dirty="0" smtClean="0"/>
              <a:t>Slide </a:t>
            </a:r>
            <a:r>
              <a:rPr lang="de-DE" dirty="0" err="1" smtClean="0"/>
              <a:t>headline</a:t>
            </a:r>
            <a:endParaRPr lang="de-DE" dirty="0"/>
          </a:p>
        </p:txBody>
      </p:sp>
      <p:sp>
        <p:nvSpPr>
          <p:cNvPr id="10" name="Fußzeilenplatzhalter 9"/>
          <p:cNvSpPr>
            <a:spLocks noGrp="1"/>
          </p:cNvSpPr>
          <p:nvPr>
            <p:ph type="ftr" sz="quarter" idx="10"/>
          </p:nvPr>
        </p:nvSpPr>
        <p:spPr/>
        <p:txBody>
          <a:bodyPr/>
          <a:lstStyle/>
          <a:p>
            <a:r>
              <a:rPr lang="en-GB" smtClean="0"/>
              <a:t>11th Steering Committee meeting,  Helsingør | 19 November 2014</a:t>
            </a:r>
            <a:endParaRPr lang="en-US" dirty="0" smtClean="0"/>
          </a:p>
        </p:txBody>
      </p:sp>
      <p:sp>
        <p:nvSpPr>
          <p:cNvPr id="11" name="Foliennummernplatzhalter 10"/>
          <p:cNvSpPr>
            <a:spLocks noGrp="1"/>
          </p:cNvSpPr>
          <p:nvPr>
            <p:ph type="sldNum" sz="quarter" idx="11"/>
          </p:nvPr>
        </p:nvSpPr>
        <p:spPr/>
        <p:txBody>
          <a:bodyPr/>
          <a:lstStyle/>
          <a:p>
            <a:fld id="{4F3CCC0C-EABD-47DC-B539-FB00AF7AE427}" type="slidenum">
              <a:rPr lang="de-DE" smtClean="0"/>
              <a:pPr/>
              <a:t>‹#›</a:t>
            </a:fld>
            <a:endParaRPr lang="de-DE" dirty="0"/>
          </a:p>
        </p:txBody>
      </p:sp>
      <p:sp>
        <p:nvSpPr>
          <p:cNvPr id="14" name="Textplatzhalter 13"/>
          <p:cNvSpPr>
            <a:spLocks noGrp="1"/>
          </p:cNvSpPr>
          <p:nvPr>
            <p:ph type="body" sz="quarter" idx="12" hasCustomPrompt="1"/>
          </p:nvPr>
        </p:nvSpPr>
        <p:spPr>
          <a:xfrm>
            <a:off x="1691680" y="1628551"/>
            <a:ext cx="6841133" cy="4176713"/>
          </a:xfrm>
        </p:spPr>
        <p:txBody>
          <a:bodyPr/>
          <a:lstStyle>
            <a:lvl1pPr>
              <a:defRPr/>
            </a:lvl1pPr>
          </a:lstStyle>
          <a:p>
            <a:pPr lvl="0"/>
            <a:r>
              <a:rPr lang="de-DE" dirty="0" err="1" smtClean="0"/>
              <a:t>Lorem</a:t>
            </a:r>
            <a:r>
              <a:rPr lang="de-DE" dirty="0" smtClean="0"/>
              <a:t> </a:t>
            </a:r>
            <a:r>
              <a:rPr lang="de-DE" dirty="0" err="1" smtClean="0"/>
              <a:t>ipsum</a:t>
            </a:r>
            <a:endParaRPr lang="de-DE" dirty="0"/>
          </a:p>
        </p:txBody>
      </p:sp>
    </p:spTree>
    <p:extLst>
      <p:ext uri="{BB962C8B-B14F-4D97-AF65-F5344CB8AC3E}">
        <p14:creationId xmlns:p14="http://schemas.microsoft.com/office/powerpoint/2010/main" val="284706854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tandard image slide">
    <p:spTree>
      <p:nvGrpSpPr>
        <p:cNvPr id="1" name=""/>
        <p:cNvGrpSpPr/>
        <p:nvPr/>
      </p:nvGrpSpPr>
      <p:grpSpPr>
        <a:xfrm>
          <a:off x="0" y="0"/>
          <a:ext cx="0" cy="0"/>
          <a:chOff x="0" y="0"/>
          <a:chExt cx="0" cy="0"/>
        </a:xfrm>
      </p:grpSpPr>
      <p:pic>
        <p:nvPicPr>
          <p:cNvPr id="10" name="Picture 2" descr="C:\Users\stegmann\Desktop\BSR PPT\bsrp_0012_ppt_bg_content.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85621"/>
          <a:stretch/>
        </p:blipFill>
        <p:spPr bwMode="auto">
          <a:xfrm>
            <a:off x="0" y="5871882"/>
            <a:ext cx="9144000" cy="986118"/>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hasCustomPrompt="1"/>
          </p:nvPr>
        </p:nvSpPr>
        <p:spPr>
          <a:xfrm>
            <a:off x="755576" y="5157192"/>
            <a:ext cx="7704856" cy="714690"/>
          </a:xfrm>
        </p:spPr>
        <p:txBody>
          <a:bodyPr anchor="ctr">
            <a:normAutofit/>
          </a:bodyPr>
          <a:lstStyle>
            <a:lvl1pPr algn="l">
              <a:defRPr sz="2200" b="0">
                <a:solidFill>
                  <a:srgbClr val="535353"/>
                </a:solidFill>
              </a:defRPr>
            </a:lvl1pPr>
          </a:lstStyle>
          <a:p>
            <a:r>
              <a:rPr lang="de-DE" dirty="0" smtClean="0"/>
              <a:t>Image </a:t>
            </a:r>
            <a:r>
              <a:rPr lang="de-DE" dirty="0" err="1" smtClean="0"/>
              <a:t>caption</a:t>
            </a:r>
            <a:r>
              <a:rPr lang="de-DE" dirty="0" smtClean="0"/>
              <a:t> </a:t>
            </a:r>
            <a:r>
              <a:rPr lang="de-DE" dirty="0" err="1" smtClean="0"/>
              <a:t>Lorem</a:t>
            </a:r>
            <a:r>
              <a:rPr lang="de-DE" dirty="0" smtClean="0"/>
              <a:t> </a:t>
            </a:r>
            <a:r>
              <a:rPr lang="de-DE" dirty="0" err="1" smtClean="0"/>
              <a:t>dolor</a:t>
            </a:r>
            <a:r>
              <a:rPr lang="de-DE" dirty="0" smtClean="0"/>
              <a:t> </a:t>
            </a:r>
            <a:r>
              <a:rPr lang="de-DE" dirty="0" err="1" smtClean="0"/>
              <a:t>sit</a:t>
            </a:r>
            <a:r>
              <a:rPr lang="de-DE" dirty="0" smtClean="0"/>
              <a:t> </a:t>
            </a:r>
            <a:r>
              <a:rPr lang="de-DE" dirty="0" err="1" smtClean="0"/>
              <a:t>amet</a:t>
            </a:r>
            <a:r>
              <a:rPr lang="de-DE" dirty="0" smtClean="0"/>
              <a:t> </a:t>
            </a:r>
            <a:r>
              <a:rPr lang="de-DE" dirty="0" err="1" smtClean="0"/>
              <a:t>nunc</a:t>
            </a:r>
            <a:endParaRPr lang="de-DE" dirty="0"/>
          </a:p>
        </p:txBody>
      </p:sp>
      <p:sp>
        <p:nvSpPr>
          <p:cNvPr id="3" name="Bildplatzhalter 2"/>
          <p:cNvSpPr>
            <a:spLocks noGrp="1"/>
          </p:cNvSpPr>
          <p:nvPr>
            <p:ph type="pic" idx="1" hasCustomPrompt="1"/>
          </p:nvPr>
        </p:nvSpPr>
        <p:spPr>
          <a:xfrm>
            <a:off x="755576" y="692150"/>
            <a:ext cx="7704856" cy="446504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dirty="0" err="1" smtClean="0"/>
              <a:t>picture</a:t>
            </a:r>
            <a:endParaRPr lang="de-DE" dirty="0"/>
          </a:p>
        </p:txBody>
      </p:sp>
      <p:sp>
        <p:nvSpPr>
          <p:cNvPr id="8" name="Fußzeilenplatzhalter 7"/>
          <p:cNvSpPr>
            <a:spLocks noGrp="1"/>
          </p:cNvSpPr>
          <p:nvPr>
            <p:ph type="ftr" sz="quarter" idx="10"/>
          </p:nvPr>
        </p:nvSpPr>
        <p:spPr/>
        <p:txBody>
          <a:bodyPr/>
          <a:lstStyle/>
          <a:p>
            <a:r>
              <a:rPr lang="en-GB" smtClean="0"/>
              <a:t>11th Steering Committee meeting,  Helsingør | 19 November 2014</a:t>
            </a:r>
            <a:endParaRPr lang="de-DE" dirty="0"/>
          </a:p>
        </p:txBody>
      </p:sp>
      <p:sp>
        <p:nvSpPr>
          <p:cNvPr id="9" name="Foliennummernplatzhalter 8"/>
          <p:cNvSpPr>
            <a:spLocks noGrp="1"/>
          </p:cNvSpPr>
          <p:nvPr>
            <p:ph type="sldNum" sz="quarter" idx="11"/>
          </p:nvPr>
        </p:nvSpPr>
        <p:spPr/>
        <p:txBody>
          <a:bodyPr/>
          <a:lstStyle/>
          <a:p>
            <a:fld id="{4F3CCC0C-EABD-47DC-B539-FB00AF7AE427}" type="slidenum">
              <a:rPr lang="de-DE" smtClean="0"/>
              <a:pPr/>
              <a:t>‹#›</a:t>
            </a:fld>
            <a:endParaRPr lang="de-DE"/>
          </a:p>
        </p:txBody>
      </p:sp>
    </p:spTree>
    <p:extLst>
      <p:ext uri="{BB962C8B-B14F-4D97-AF65-F5344CB8AC3E}">
        <p14:creationId xmlns:p14="http://schemas.microsoft.com/office/powerpoint/2010/main" val="100451180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nhanced image slide">
    <p:bg>
      <p:bgRef idx="1001">
        <a:schemeClr val="bg1"/>
      </p:bgRef>
    </p:bg>
    <p:spTree>
      <p:nvGrpSpPr>
        <p:cNvPr id="1" name=""/>
        <p:cNvGrpSpPr/>
        <p:nvPr/>
      </p:nvGrpSpPr>
      <p:grpSpPr>
        <a:xfrm>
          <a:off x="0" y="0"/>
          <a:ext cx="0" cy="0"/>
          <a:chOff x="0" y="0"/>
          <a:chExt cx="0" cy="0"/>
        </a:xfrm>
      </p:grpSpPr>
      <p:pic>
        <p:nvPicPr>
          <p:cNvPr id="3074" name="Picture 2" descr="C:\Users\stegmann\Desktop\BSR PPT\bsrp_0013_ppt_top_img.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2" name="Bildplatzhalter 11"/>
          <p:cNvSpPr>
            <a:spLocks noGrp="1"/>
          </p:cNvSpPr>
          <p:nvPr>
            <p:ph type="pic" sz="quarter" idx="14"/>
          </p:nvPr>
        </p:nvSpPr>
        <p:spPr>
          <a:xfrm>
            <a:off x="0" y="0"/>
            <a:ext cx="9144000" cy="6237288"/>
          </a:xfrm>
          <a:custGeom>
            <a:avLst/>
            <a:gdLst>
              <a:gd name="connsiteX0" fmla="*/ 0 w 9144000"/>
              <a:gd name="connsiteY0" fmla="*/ 0 h 6237288"/>
              <a:gd name="connsiteX1" fmla="*/ 9144000 w 9144000"/>
              <a:gd name="connsiteY1" fmla="*/ 0 h 6237288"/>
              <a:gd name="connsiteX2" fmla="*/ 9144000 w 9144000"/>
              <a:gd name="connsiteY2" fmla="*/ 6237288 h 6237288"/>
              <a:gd name="connsiteX3" fmla="*/ 0 w 9144000"/>
              <a:gd name="connsiteY3" fmla="*/ 6237288 h 6237288"/>
              <a:gd name="connsiteX4" fmla="*/ 0 w 9144000"/>
              <a:gd name="connsiteY4" fmla="*/ 0 h 6237288"/>
              <a:gd name="connsiteX0" fmla="*/ 0 w 9144000"/>
              <a:gd name="connsiteY0" fmla="*/ 0 h 6237289"/>
              <a:gd name="connsiteX1" fmla="*/ 9144000 w 9144000"/>
              <a:gd name="connsiteY1" fmla="*/ 0 h 6237289"/>
              <a:gd name="connsiteX2" fmla="*/ 9144000 w 9144000"/>
              <a:gd name="connsiteY2" fmla="*/ 6237288 h 6237289"/>
              <a:gd name="connsiteX3" fmla="*/ 4557370 w 9144000"/>
              <a:gd name="connsiteY3" fmla="*/ 5874106 h 6237289"/>
              <a:gd name="connsiteX4" fmla="*/ 0 w 9144000"/>
              <a:gd name="connsiteY4" fmla="*/ 6237288 h 6237289"/>
              <a:gd name="connsiteX5" fmla="*/ 0 w 9144000"/>
              <a:gd name="connsiteY5" fmla="*/ 0 h 6237289"/>
              <a:gd name="connsiteX0" fmla="*/ 0 w 9144000"/>
              <a:gd name="connsiteY0" fmla="*/ 0 h 6237293"/>
              <a:gd name="connsiteX1" fmla="*/ 9144000 w 9144000"/>
              <a:gd name="connsiteY1" fmla="*/ 0 h 6237293"/>
              <a:gd name="connsiteX2" fmla="*/ 9144000 w 9144000"/>
              <a:gd name="connsiteY2" fmla="*/ 6237288 h 6237293"/>
              <a:gd name="connsiteX3" fmla="*/ 4557370 w 9144000"/>
              <a:gd name="connsiteY3" fmla="*/ 5874106 h 6237293"/>
              <a:gd name="connsiteX4" fmla="*/ 0 w 9144000"/>
              <a:gd name="connsiteY4" fmla="*/ 6237288 h 6237293"/>
              <a:gd name="connsiteX5" fmla="*/ 0 w 9144000"/>
              <a:gd name="connsiteY5" fmla="*/ 0 h 6237293"/>
              <a:gd name="connsiteX0" fmla="*/ 0 w 9144000"/>
              <a:gd name="connsiteY0" fmla="*/ 0 h 6237288"/>
              <a:gd name="connsiteX1" fmla="*/ 9144000 w 9144000"/>
              <a:gd name="connsiteY1" fmla="*/ 0 h 6237288"/>
              <a:gd name="connsiteX2" fmla="*/ 9144000 w 9144000"/>
              <a:gd name="connsiteY2" fmla="*/ 6237288 h 6237288"/>
              <a:gd name="connsiteX3" fmla="*/ 4557370 w 9144000"/>
              <a:gd name="connsiteY3" fmla="*/ 5874106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557370 w 9144000"/>
              <a:gd name="connsiteY3" fmla="*/ 5874106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15892 w 9144000"/>
              <a:gd name="connsiteY3" fmla="*/ 5888737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564686 w 9144000"/>
              <a:gd name="connsiteY3" fmla="*/ 5888737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564686 w 9144000"/>
              <a:gd name="connsiteY3" fmla="*/ 5888737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564686 w 9144000"/>
              <a:gd name="connsiteY3" fmla="*/ 5888737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564686 w 9144000"/>
              <a:gd name="connsiteY3" fmla="*/ 5888737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6237288">
                <a:moveTo>
                  <a:pt x="0" y="0"/>
                </a:moveTo>
                <a:lnTo>
                  <a:pt x="9144000" y="0"/>
                </a:lnTo>
                <a:lnTo>
                  <a:pt x="9144000" y="6237288"/>
                </a:lnTo>
                <a:cubicBezTo>
                  <a:pt x="7383477" y="6004060"/>
                  <a:pt x="7224979" y="5968345"/>
                  <a:pt x="4601262" y="5881422"/>
                </a:cubicBezTo>
                <a:cubicBezTo>
                  <a:pt x="2787092" y="5873247"/>
                  <a:pt x="1338683" y="6055266"/>
                  <a:pt x="0" y="6237288"/>
                </a:cubicBezTo>
                <a:lnTo>
                  <a:pt x="0" y="0"/>
                </a:lnTo>
                <a:close/>
              </a:path>
            </a:pathLst>
          </a:custGeom>
        </p:spPr>
        <p:txBody>
          <a:bodyPr/>
          <a:lstStyle>
            <a:lvl1pPr algn="ctr">
              <a:defRPr/>
            </a:lvl1pPr>
          </a:lstStyle>
          <a:p>
            <a:r>
              <a:rPr lang="en-US" smtClean="0"/>
              <a:t>Click icon to add picture</a:t>
            </a:r>
            <a:endParaRPr lang="de-DE" dirty="0"/>
          </a:p>
        </p:txBody>
      </p:sp>
      <p:sp>
        <p:nvSpPr>
          <p:cNvPr id="14" name="Foliennummernplatzhalter 13"/>
          <p:cNvSpPr>
            <a:spLocks noGrp="1"/>
          </p:cNvSpPr>
          <p:nvPr>
            <p:ph type="sldNum" sz="quarter" idx="16"/>
          </p:nvPr>
        </p:nvSpPr>
        <p:spPr/>
        <p:txBody>
          <a:bodyPr/>
          <a:lstStyle/>
          <a:p>
            <a:fld id="{4F3CCC0C-EABD-47DC-B539-FB00AF7AE427}" type="slidenum">
              <a:rPr lang="de-DE" smtClean="0"/>
              <a:pPr/>
              <a:t>‹#›</a:t>
            </a:fld>
            <a:endParaRPr lang="de-DE"/>
          </a:p>
        </p:txBody>
      </p:sp>
      <p:sp>
        <p:nvSpPr>
          <p:cNvPr id="18" name="Textplatzhalter 17"/>
          <p:cNvSpPr>
            <a:spLocks noGrp="1"/>
          </p:cNvSpPr>
          <p:nvPr>
            <p:ph type="body" sz="quarter" idx="17" hasCustomPrompt="1"/>
          </p:nvPr>
        </p:nvSpPr>
        <p:spPr>
          <a:xfrm>
            <a:off x="827584" y="6237312"/>
            <a:ext cx="4968875" cy="360362"/>
          </a:xfrm>
        </p:spPr>
        <p:txBody>
          <a:bodyPr>
            <a:normAutofit/>
          </a:bodyPr>
          <a:lstStyle>
            <a:lvl1pPr>
              <a:defRPr sz="1200" baseline="0">
                <a:solidFill>
                  <a:srgbClr val="535353"/>
                </a:solidFill>
              </a:defRPr>
            </a:lvl1pPr>
          </a:lstStyle>
          <a:p>
            <a:pPr lvl="0"/>
            <a:r>
              <a:rPr lang="de-DE" sz="1200" dirty="0" smtClean="0"/>
              <a:t>Image </a:t>
            </a:r>
            <a:r>
              <a:rPr lang="de-DE" sz="1200" dirty="0" err="1" smtClean="0"/>
              <a:t>caption</a:t>
            </a:r>
            <a:endParaRPr lang="de-DE" dirty="0"/>
          </a:p>
        </p:txBody>
      </p:sp>
    </p:spTree>
    <p:extLst>
      <p:ext uri="{BB962C8B-B14F-4D97-AF65-F5344CB8AC3E}">
        <p14:creationId xmlns:p14="http://schemas.microsoft.com/office/powerpoint/2010/main" val="363036698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tandard slide">
    <p:spTree>
      <p:nvGrpSpPr>
        <p:cNvPr id="1" name=""/>
        <p:cNvGrpSpPr/>
        <p:nvPr/>
      </p:nvGrpSpPr>
      <p:grpSpPr>
        <a:xfrm>
          <a:off x="0" y="0"/>
          <a:ext cx="0" cy="0"/>
          <a:chOff x="0" y="0"/>
          <a:chExt cx="0" cy="0"/>
        </a:xfrm>
      </p:grpSpPr>
      <p:pic>
        <p:nvPicPr>
          <p:cNvPr id="7" name="Picture 2" descr="C:\Users\stegmann\Desktop\BSR PPT\bsrp_0012_ppt_bg_conten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Fußzeilenplatzhalter 7"/>
          <p:cNvSpPr>
            <a:spLocks noGrp="1"/>
          </p:cNvSpPr>
          <p:nvPr>
            <p:ph type="ftr" sz="quarter" idx="10"/>
          </p:nvPr>
        </p:nvSpPr>
        <p:spPr/>
        <p:txBody>
          <a:bodyPr/>
          <a:lstStyle/>
          <a:p>
            <a:r>
              <a:rPr lang="en-GB" smtClean="0"/>
              <a:t>11th Steering Committee meeting,  Helsingør | 19 November 2014</a:t>
            </a:r>
            <a:endParaRPr lang="de-DE" dirty="0"/>
          </a:p>
        </p:txBody>
      </p:sp>
      <p:sp>
        <p:nvSpPr>
          <p:cNvPr id="9" name="Foliennummernplatzhalter 8"/>
          <p:cNvSpPr>
            <a:spLocks noGrp="1"/>
          </p:cNvSpPr>
          <p:nvPr>
            <p:ph type="sldNum" sz="quarter" idx="11"/>
          </p:nvPr>
        </p:nvSpPr>
        <p:spPr/>
        <p:txBody>
          <a:bodyPr/>
          <a:lstStyle/>
          <a:p>
            <a:fld id="{4F3CCC0C-EABD-47DC-B539-FB00AF7AE427}" type="slidenum">
              <a:rPr lang="de-DE" smtClean="0"/>
              <a:pPr/>
              <a:t>‹#›</a:t>
            </a:fld>
            <a:endParaRPr lang="de-DE"/>
          </a:p>
        </p:txBody>
      </p:sp>
      <p:sp>
        <p:nvSpPr>
          <p:cNvPr id="10" name="Titelplatzhalter 1"/>
          <p:cNvSpPr>
            <a:spLocks noGrp="1"/>
          </p:cNvSpPr>
          <p:nvPr>
            <p:ph type="title" hasCustomPrompt="1"/>
          </p:nvPr>
        </p:nvSpPr>
        <p:spPr>
          <a:xfrm>
            <a:off x="683568" y="341784"/>
            <a:ext cx="7859216" cy="1143000"/>
          </a:xfrm>
          <a:prstGeom prst="rect">
            <a:avLst/>
          </a:prstGeom>
        </p:spPr>
        <p:txBody>
          <a:bodyPr vert="horz" lIns="91440" tIns="45720" rIns="91440" bIns="45720" rtlCol="0" anchor="ctr">
            <a:normAutofit/>
          </a:bodyPr>
          <a:lstStyle>
            <a:lvl1pPr>
              <a:defRPr baseline="0"/>
            </a:lvl1pPr>
          </a:lstStyle>
          <a:p>
            <a:r>
              <a:rPr lang="de-DE" dirty="0" smtClean="0"/>
              <a:t>Slide </a:t>
            </a:r>
            <a:r>
              <a:rPr lang="de-DE" dirty="0" err="1" smtClean="0"/>
              <a:t>headline</a:t>
            </a:r>
            <a:endParaRPr lang="de-DE" dirty="0"/>
          </a:p>
        </p:txBody>
      </p:sp>
    </p:spTree>
    <p:extLst>
      <p:ext uri="{BB962C8B-B14F-4D97-AF65-F5344CB8AC3E}">
        <p14:creationId xmlns:p14="http://schemas.microsoft.com/office/powerpoint/2010/main" val="144795001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empty slide">
    <p:spTree>
      <p:nvGrpSpPr>
        <p:cNvPr id="1" name=""/>
        <p:cNvGrpSpPr/>
        <p:nvPr/>
      </p:nvGrpSpPr>
      <p:grpSpPr>
        <a:xfrm>
          <a:off x="0" y="0"/>
          <a:ext cx="0" cy="0"/>
          <a:chOff x="0" y="0"/>
          <a:chExt cx="0" cy="0"/>
        </a:xfrm>
      </p:grpSpPr>
      <p:pic>
        <p:nvPicPr>
          <p:cNvPr id="5" name="Picture 2" descr="C:\Users\stegmann\Desktop\BSR PPT\bsrp_0012_ppt_bg_content.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Fußzeilenplatzhalter 5"/>
          <p:cNvSpPr>
            <a:spLocks noGrp="1"/>
          </p:cNvSpPr>
          <p:nvPr>
            <p:ph type="ftr" sz="quarter" idx="10"/>
          </p:nvPr>
        </p:nvSpPr>
        <p:spPr/>
        <p:txBody>
          <a:bodyPr/>
          <a:lstStyle/>
          <a:p>
            <a:r>
              <a:rPr lang="en-GB" smtClean="0"/>
              <a:t>11th Steering Committee meeting,  Helsingør | 19 November 2014</a:t>
            </a:r>
            <a:endParaRPr lang="de-DE" dirty="0"/>
          </a:p>
        </p:txBody>
      </p:sp>
      <p:sp>
        <p:nvSpPr>
          <p:cNvPr id="7" name="Foliennummernplatzhalter 6"/>
          <p:cNvSpPr>
            <a:spLocks noGrp="1"/>
          </p:cNvSpPr>
          <p:nvPr>
            <p:ph type="sldNum" sz="quarter" idx="11"/>
          </p:nvPr>
        </p:nvSpPr>
        <p:spPr/>
        <p:txBody>
          <a:bodyPr/>
          <a:lstStyle/>
          <a:p>
            <a:fld id="{4F3CCC0C-EABD-47DC-B539-FB00AF7AE427}" type="slidenum">
              <a:rPr lang="de-DE" smtClean="0"/>
              <a:pPr/>
              <a:t>‹#›</a:t>
            </a:fld>
            <a:endParaRPr lang="de-DE"/>
          </a:p>
        </p:txBody>
      </p:sp>
    </p:spTree>
    <p:extLst>
      <p:ext uri="{BB962C8B-B14F-4D97-AF65-F5344CB8AC3E}">
        <p14:creationId xmlns:p14="http://schemas.microsoft.com/office/powerpoint/2010/main" val="233074880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inal slide">
    <p:bg>
      <p:bgRef idx="1001">
        <a:schemeClr val="bg1"/>
      </p:bgRef>
    </p:bg>
    <p:spTree>
      <p:nvGrpSpPr>
        <p:cNvPr id="1" name=""/>
        <p:cNvGrpSpPr/>
        <p:nvPr/>
      </p:nvGrpSpPr>
      <p:grpSpPr>
        <a:xfrm>
          <a:off x="0" y="0"/>
          <a:ext cx="0" cy="0"/>
          <a:chOff x="0" y="0"/>
          <a:chExt cx="0" cy="0"/>
        </a:xfrm>
      </p:grpSpPr>
      <p:pic>
        <p:nvPicPr>
          <p:cNvPr id="4098" name="Picture 2" descr="C:\Users\stegmann\Desktop\BSR PPT\bsrp_0014_ppt_bg_final_officia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6512" y="-27384"/>
            <a:ext cx="9180512" cy="6885384"/>
          </a:xfrm>
          <a:prstGeom prst="rect">
            <a:avLst/>
          </a:prstGeom>
          <a:noFill/>
          <a:extLst>
            <a:ext uri="{909E8E84-426E-40DD-AFC4-6F175D3DCCD1}">
              <a14:hiddenFill xmlns:a14="http://schemas.microsoft.com/office/drawing/2010/main">
                <a:solidFill>
                  <a:srgbClr val="FFFFFF"/>
                </a:solidFill>
              </a14:hiddenFill>
            </a:ext>
          </a:extLst>
        </p:spPr>
      </p:pic>
      <p:sp>
        <p:nvSpPr>
          <p:cNvPr id="6" name="Titel 1"/>
          <p:cNvSpPr>
            <a:spLocks noGrp="1"/>
          </p:cNvSpPr>
          <p:nvPr>
            <p:ph type="ctrTitle" hasCustomPrompt="1"/>
          </p:nvPr>
        </p:nvSpPr>
        <p:spPr>
          <a:xfrm>
            <a:off x="755650" y="1268760"/>
            <a:ext cx="7848798" cy="1296144"/>
          </a:xfrm>
        </p:spPr>
        <p:txBody>
          <a:bodyPr anchor="t">
            <a:noAutofit/>
          </a:bodyPr>
          <a:lstStyle>
            <a:lvl1pPr marL="0" indent="0" algn="l">
              <a:lnSpc>
                <a:spcPct val="100000"/>
              </a:lnSpc>
              <a:defRPr sz="3400" b="1" baseline="0">
                <a:solidFill>
                  <a:srgbClr val="00507F"/>
                </a:solidFill>
              </a:defRPr>
            </a:lvl1pPr>
          </a:lstStyle>
          <a:p>
            <a:r>
              <a:rPr lang="de-DE" dirty="0" smtClean="0"/>
              <a:t>Title </a:t>
            </a:r>
            <a:r>
              <a:rPr lang="de-DE" dirty="0" err="1" smtClean="0"/>
              <a:t>of</a:t>
            </a:r>
            <a:r>
              <a:rPr lang="de-DE" dirty="0" smtClean="0"/>
              <a:t> </a:t>
            </a:r>
            <a:r>
              <a:rPr lang="de-DE" dirty="0" err="1" smtClean="0"/>
              <a:t>presentation</a:t>
            </a:r>
            <a:r>
              <a:rPr lang="de-DE" dirty="0" smtClean="0"/>
              <a:t> </a:t>
            </a:r>
            <a:r>
              <a:rPr lang="de-DE" dirty="0" err="1" smtClean="0"/>
              <a:t>institutional</a:t>
            </a:r>
            <a:r>
              <a:rPr lang="de-DE" dirty="0" smtClean="0"/>
              <a:t> </a:t>
            </a:r>
            <a:r>
              <a:rPr lang="de-DE" dirty="0" err="1" smtClean="0"/>
              <a:t>capacity</a:t>
            </a:r>
            <a:r>
              <a:rPr lang="de-DE" dirty="0" smtClean="0"/>
              <a:t> </a:t>
            </a:r>
            <a:r>
              <a:rPr lang="de-DE" dirty="0" err="1" smtClean="0"/>
              <a:t>for</a:t>
            </a:r>
            <a:r>
              <a:rPr lang="de-DE" dirty="0" smtClean="0"/>
              <a:t> </a:t>
            </a:r>
            <a:r>
              <a:rPr lang="de-DE" dirty="0" err="1" smtClean="0"/>
              <a:t>macro</a:t>
            </a:r>
            <a:r>
              <a:rPr lang="de-DE" dirty="0" smtClean="0"/>
              <a:t>-regional </a:t>
            </a:r>
            <a:r>
              <a:rPr lang="de-DE" dirty="0" err="1" smtClean="0"/>
              <a:t>cooperation</a:t>
            </a:r>
            <a:endParaRPr lang="de-DE" dirty="0"/>
          </a:p>
        </p:txBody>
      </p:sp>
      <p:sp>
        <p:nvSpPr>
          <p:cNvPr id="3" name="Textplatzhalter 2"/>
          <p:cNvSpPr>
            <a:spLocks noGrp="1"/>
          </p:cNvSpPr>
          <p:nvPr>
            <p:ph type="body" sz="quarter" idx="15" hasCustomPrompt="1"/>
          </p:nvPr>
        </p:nvSpPr>
        <p:spPr>
          <a:xfrm>
            <a:off x="4427984" y="3717032"/>
            <a:ext cx="4176267" cy="1872432"/>
          </a:xfrm>
        </p:spPr>
        <p:txBody>
          <a:bodyPr>
            <a:normAutofit/>
          </a:bodyPr>
          <a:lstStyle>
            <a:lvl1pPr algn="r">
              <a:lnSpc>
                <a:spcPct val="120000"/>
              </a:lnSpc>
              <a:spcBef>
                <a:spcPts val="0"/>
              </a:spcBef>
              <a:defRPr sz="2000" baseline="0">
                <a:solidFill>
                  <a:srgbClr val="2CAAE1"/>
                </a:solidFill>
              </a:defRPr>
            </a:lvl1pPr>
          </a:lstStyle>
          <a:p>
            <a:pPr lvl="0"/>
            <a:r>
              <a:rPr lang="de-DE" dirty="0" smtClean="0"/>
              <a:t>Title </a:t>
            </a:r>
            <a:r>
              <a:rPr lang="de-DE" dirty="0" err="1" smtClean="0"/>
              <a:t>Full</a:t>
            </a:r>
            <a:r>
              <a:rPr lang="de-DE" dirty="0" smtClean="0"/>
              <a:t> </a:t>
            </a:r>
            <a:r>
              <a:rPr lang="de-DE" dirty="0" err="1" smtClean="0"/>
              <a:t>name</a:t>
            </a:r>
            <a:r>
              <a:rPr lang="de-DE" dirty="0" smtClean="0"/>
              <a:t/>
            </a:r>
            <a:br>
              <a:rPr lang="de-DE" dirty="0" smtClean="0"/>
            </a:br>
            <a:r>
              <a:rPr lang="de-DE" dirty="0" smtClean="0"/>
              <a:t>Position</a:t>
            </a:r>
            <a:br>
              <a:rPr lang="de-DE" dirty="0" smtClean="0"/>
            </a:br>
            <a:r>
              <a:rPr lang="de-DE" dirty="0" smtClean="0"/>
              <a:t>Phone +49/381 45 484 52xx</a:t>
            </a:r>
            <a:br>
              <a:rPr lang="de-DE" dirty="0" smtClean="0"/>
            </a:br>
            <a:r>
              <a:rPr lang="de-DE" dirty="0" err="1" smtClean="0"/>
              <a:t>e-mail</a:t>
            </a:r>
            <a:r>
              <a:rPr lang="de-DE" dirty="0" smtClean="0"/>
              <a:t>: full.name@interreg.baltic.eu</a:t>
            </a:r>
            <a:br>
              <a:rPr lang="de-DE" dirty="0" smtClean="0"/>
            </a:br>
            <a:r>
              <a:rPr lang="de-DE" dirty="0" smtClean="0"/>
              <a:t>www.interreg-baltic.eu</a:t>
            </a:r>
            <a:endParaRPr lang="de-DE" dirty="0"/>
          </a:p>
        </p:txBody>
      </p:sp>
    </p:spTree>
    <p:extLst>
      <p:ext uri="{BB962C8B-B14F-4D97-AF65-F5344CB8AC3E}">
        <p14:creationId xmlns:p14="http://schemas.microsoft.com/office/powerpoint/2010/main" val="87523366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inale slide with image">
    <p:bg>
      <p:bgRef idx="1001">
        <a:schemeClr val="bg1"/>
      </p:bgRef>
    </p:bg>
    <p:spTree>
      <p:nvGrpSpPr>
        <p:cNvPr id="1" name=""/>
        <p:cNvGrpSpPr/>
        <p:nvPr/>
      </p:nvGrpSpPr>
      <p:grpSpPr>
        <a:xfrm>
          <a:off x="0" y="0"/>
          <a:ext cx="0" cy="0"/>
          <a:chOff x="0" y="0"/>
          <a:chExt cx="0" cy="0"/>
        </a:xfrm>
      </p:grpSpPr>
      <p:sp>
        <p:nvSpPr>
          <p:cNvPr id="12" name="Bildplatzhalter 11"/>
          <p:cNvSpPr>
            <a:spLocks noGrp="1"/>
          </p:cNvSpPr>
          <p:nvPr>
            <p:ph type="pic" sz="quarter" idx="14"/>
          </p:nvPr>
        </p:nvSpPr>
        <p:spPr>
          <a:xfrm>
            <a:off x="0" y="0"/>
            <a:ext cx="9144000" cy="6237288"/>
          </a:xfrm>
          <a:custGeom>
            <a:avLst/>
            <a:gdLst>
              <a:gd name="connsiteX0" fmla="*/ 0 w 9144000"/>
              <a:gd name="connsiteY0" fmla="*/ 0 h 6237288"/>
              <a:gd name="connsiteX1" fmla="*/ 9144000 w 9144000"/>
              <a:gd name="connsiteY1" fmla="*/ 0 h 6237288"/>
              <a:gd name="connsiteX2" fmla="*/ 9144000 w 9144000"/>
              <a:gd name="connsiteY2" fmla="*/ 6237288 h 6237288"/>
              <a:gd name="connsiteX3" fmla="*/ 0 w 9144000"/>
              <a:gd name="connsiteY3" fmla="*/ 6237288 h 6237288"/>
              <a:gd name="connsiteX4" fmla="*/ 0 w 9144000"/>
              <a:gd name="connsiteY4" fmla="*/ 0 h 6237288"/>
              <a:gd name="connsiteX0" fmla="*/ 0 w 9144000"/>
              <a:gd name="connsiteY0" fmla="*/ 0 h 6237289"/>
              <a:gd name="connsiteX1" fmla="*/ 9144000 w 9144000"/>
              <a:gd name="connsiteY1" fmla="*/ 0 h 6237289"/>
              <a:gd name="connsiteX2" fmla="*/ 9144000 w 9144000"/>
              <a:gd name="connsiteY2" fmla="*/ 6237288 h 6237289"/>
              <a:gd name="connsiteX3" fmla="*/ 4557370 w 9144000"/>
              <a:gd name="connsiteY3" fmla="*/ 5874106 h 6237289"/>
              <a:gd name="connsiteX4" fmla="*/ 0 w 9144000"/>
              <a:gd name="connsiteY4" fmla="*/ 6237288 h 6237289"/>
              <a:gd name="connsiteX5" fmla="*/ 0 w 9144000"/>
              <a:gd name="connsiteY5" fmla="*/ 0 h 6237289"/>
              <a:gd name="connsiteX0" fmla="*/ 0 w 9144000"/>
              <a:gd name="connsiteY0" fmla="*/ 0 h 6237293"/>
              <a:gd name="connsiteX1" fmla="*/ 9144000 w 9144000"/>
              <a:gd name="connsiteY1" fmla="*/ 0 h 6237293"/>
              <a:gd name="connsiteX2" fmla="*/ 9144000 w 9144000"/>
              <a:gd name="connsiteY2" fmla="*/ 6237288 h 6237293"/>
              <a:gd name="connsiteX3" fmla="*/ 4557370 w 9144000"/>
              <a:gd name="connsiteY3" fmla="*/ 5874106 h 6237293"/>
              <a:gd name="connsiteX4" fmla="*/ 0 w 9144000"/>
              <a:gd name="connsiteY4" fmla="*/ 6237288 h 6237293"/>
              <a:gd name="connsiteX5" fmla="*/ 0 w 9144000"/>
              <a:gd name="connsiteY5" fmla="*/ 0 h 6237293"/>
              <a:gd name="connsiteX0" fmla="*/ 0 w 9144000"/>
              <a:gd name="connsiteY0" fmla="*/ 0 h 6237288"/>
              <a:gd name="connsiteX1" fmla="*/ 9144000 w 9144000"/>
              <a:gd name="connsiteY1" fmla="*/ 0 h 6237288"/>
              <a:gd name="connsiteX2" fmla="*/ 9144000 w 9144000"/>
              <a:gd name="connsiteY2" fmla="*/ 6237288 h 6237288"/>
              <a:gd name="connsiteX3" fmla="*/ 4557370 w 9144000"/>
              <a:gd name="connsiteY3" fmla="*/ 5874106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557370 w 9144000"/>
              <a:gd name="connsiteY3" fmla="*/ 5874106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15892 w 9144000"/>
              <a:gd name="connsiteY3" fmla="*/ 5888737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564686 w 9144000"/>
              <a:gd name="connsiteY3" fmla="*/ 5888737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564686 w 9144000"/>
              <a:gd name="connsiteY3" fmla="*/ 5888737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564686 w 9144000"/>
              <a:gd name="connsiteY3" fmla="*/ 5888737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564686 w 9144000"/>
              <a:gd name="connsiteY3" fmla="*/ 5888737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 name="connsiteX0" fmla="*/ 0 w 9144000"/>
              <a:gd name="connsiteY0" fmla="*/ 0 h 6237288"/>
              <a:gd name="connsiteX1" fmla="*/ 9144000 w 9144000"/>
              <a:gd name="connsiteY1" fmla="*/ 0 h 6237288"/>
              <a:gd name="connsiteX2" fmla="*/ 9144000 w 9144000"/>
              <a:gd name="connsiteY2" fmla="*/ 6237288 h 6237288"/>
              <a:gd name="connsiteX3" fmla="*/ 4601262 w 9144000"/>
              <a:gd name="connsiteY3" fmla="*/ 5881422 h 6237288"/>
              <a:gd name="connsiteX4" fmla="*/ 0 w 9144000"/>
              <a:gd name="connsiteY4" fmla="*/ 6237288 h 6237288"/>
              <a:gd name="connsiteX5" fmla="*/ 0 w 9144000"/>
              <a:gd name="connsiteY5" fmla="*/ 0 h 623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6237288">
                <a:moveTo>
                  <a:pt x="0" y="0"/>
                </a:moveTo>
                <a:lnTo>
                  <a:pt x="9144000" y="0"/>
                </a:lnTo>
                <a:lnTo>
                  <a:pt x="9144000" y="6237288"/>
                </a:lnTo>
                <a:cubicBezTo>
                  <a:pt x="7383477" y="6004060"/>
                  <a:pt x="7224979" y="5968345"/>
                  <a:pt x="4601262" y="5881422"/>
                </a:cubicBezTo>
                <a:cubicBezTo>
                  <a:pt x="2787092" y="5873247"/>
                  <a:pt x="1338683" y="6055266"/>
                  <a:pt x="0" y="6237288"/>
                </a:cubicBezTo>
                <a:lnTo>
                  <a:pt x="0" y="0"/>
                </a:lnTo>
                <a:close/>
              </a:path>
            </a:pathLst>
          </a:custGeom>
        </p:spPr>
        <p:txBody>
          <a:bodyPr/>
          <a:lstStyle>
            <a:lvl1pPr algn="ctr">
              <a:defRPr/>
            </a:lvl1pPr>
          </a:lstStyle>
          <a:p>
            <a:r>
              <a:rPr lang="en-US" smtClean="0"/>
              <a:t>Click icon to add picture</a:t>
            </a:r>
            <a:endParaRPr lang="de-DE" dirty="0"/>
          </a:p>
        </p:txBody>
      </p:sp>
      <p:pic>
        <p:nvPicPr>
          <p:cNvPr id="307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Titel 1"/>
          <p:cNvSpPr>
            <a:spLocks noGrp="1"/>
          </p:cNvSpPr>
          <p:nvPr>
            <p:ph type="ctrTitle" hasCustomPrompt="1"/>
          </p:nvPr>
        </p:nvSpPr>
        <p:spPr>
          <a:xfrm>
            <a:off x="755650" y="1268760"/>
            <a:ext cx="7848798" cy="1296144"/>
          </a:xfrm>
        </p:spPr>
        <p:txBody>
          <a:bodyPr anchor="t">
            <a:noAutofit/>
          </a:bodyPr>
          <a:lstStyle>
            <a:lvl1pPr marL="0" indent="0" algn="l">
              <a:lnSpc>
                <a:spcPct val="100000"/>
              </a:lnSpc>
              <a:defRPr sz="3400" b="1" baseline="0">
                <a:solidFill>
                  <a:schemeClr val="bg1"/>
                </a:solidFill>
              </a:defRPr>
            </a:lvl1pPr>
          </a:lstStyle>
          <a:p>
            <a:r>
              <a:rPr lang="de-DE" dirty="0" smtClean="0"/>
              <a:t>Title </a:t>
            </a:r>
            <a:r>
              <a:rPr lang="de-DE" dirty="0" err="1" smtClean="0"/>
              <a:t>of</a:t>
            </a:r>
            <a:r>
              <a:rPr lang="de-DE" dirty="0" smtClean="0"/>
              <a:t> </a:t>
            </a:r>
            <a:r>
              <a:rPr lang="de-DE" dirty="0" err="1" smtClean="0"/>
              <a:t>presentation</a:t>
            </a:r>
            <a:r>
              <a:rPr lang="de-DE" dirty="0" smtClean="0"/>
              <a:t> </a:t>
            </a:r>
            <a:r>
              <a:rPr lang="de-DE" dirty="0" err="1" smtClean="0"/>
              <a:t>institutional</a:t>
            </a:r>
            <a:r>
              <a:rPr lang="de-DE" dirty="0" smtClean="0"/>
              <a:t> </a:t>
            </a:r>
            <a:r>
              <a:rPr lang="de-DE" dirty="0" err="1" smtClean="0"/>
              <a:t>capacity</a:t>
            </a:r>
            <a:r>
              <a:rPr lang="de-DE" dirty="0" smtClean="0"/>
              <a:t> </a:t>
            </a:r>
            <a:r>
              <a:rPr lang="de-DE" dirty="0" err="1" smtClean="0"/>
              <a:t>for</a:t>
            </a:r>
            <a:r>
              <a:rPr lang="de-DE" dirty="0" smtClean="0"/>
              <a:t> </a:t>
            </a:r>
            <a:r>
              <a:rPr lang="de-DE" dirty="0" err="1" smtClean="0"/>
              <a:t>macro</a:t>
            </a:r>
            <a:r>
              <a:rPr lang="de-DE" dirty="0" smtClean="0"/>
              <a:t>-regional </a:t>
            </a:r>
            <a:r>
              <a:rPr lang="de-DE" dirty="0" err="1" smtClean="0"/>
              <a:t>cooperation</a:t>
            </a:r>
            <a:endParaRPr lang="de-DE" dirty="0"/>
          </a:p>
        </p:txBody>
      </p:sp>
      <p:sp>
        <p:nvSpPr>
          <p:cNvPr id="3" name="Textplatzhalter 2"/>
          <p:cNvSpPr>
            <a:spLocks noGrp="1"/>
          </p:cNvSpPr>
          <p:nvPr>
            <p:ph type="body" sz="quarter" idx="15" hasCustomPrompt="1"/>
          </p:nvPr>
        </p:nvSpPr>
        <p:spPr>
          <a:xfrm>
            <a:off x="4427984" y="3717032"/>
            <a:ext cx="4176267" cy="1872432"/>
          </a:xfrm>
        </p:spPr>
        <p:txBody>
          <a:bodyPr>
            <a:normAutofit/>
          </a:bodyPr>
          <a:lstStyle>
            <a:lvl1pPr algn="r">
              <a:lnSpc>
                <a:spcPct val="120000"/>
              </a:lnSpc>
              <a:spcBef>
                <a:spcPts val="0"/>
              </a:spcBef>
              <a:defRPr sz="2000" baseline="0">
                <a:solidFill>
                  <a:schemeClr val="bg1"/>
                </a:solidFill>
              </a:defRPr>
            </a:lvl1pPr>
          </a:lstStyle>
          <a:p>
            <a:pPr lvl="0"/>
            <a:r>
              <a:rPr lang="de-DE" dirty="0" smtClean="0"/>
              <a:t>Title </a:t>
            </a:r>
            <a:r>
              <a:rPr lang="de-DE" dirty="0" err="1" smtClean="0"/>
              <a:t>Full</a:t>
            </a:r>
            <a:r>
              <a:rPr lang="de-DE" dirty="0" smtClean="0"/>
              <a:t> </a:t>
            </a:r>
            <a:r>
              <a:rPr lang="de-DE" dirty="0" err="1" smtClean="0"/>
              <a:t>name</a:t>
            </a:r>
            <a:r>
              <a:rPr lang="de-DE" dirty="0" smtClean="0"/>
              <a:t/>
            </a:r>
            <a:br>
              <a:rPr lang="de-DE" dirty="0" smtClean="0"/>
            </a:br>
            <a:r>
              <a:rPr lang="de-DE" dirty="0" smtClean="0"/>
              <a:t>Position</a:t>
            </a:r>
            <a:br>
              <a:rPr lang="de-DE" dirty="0" smtClean="0"/>
            </a:br>
            <a:r>
              <a:rPr lang="de-DE" dirty="0" smtClean="0"/>
              <a:t>Phone +49/381 45 484 52xx</a:t>
            </a:r>
            <a:br>
              <a:rPr lang="de-DE" dirty="0" smtClean="0"/>
            </a:br>
            <a:r>
              <a:rPr lang="de-DE" dirty="0" err="1" smtClean="0"/>
              <a:t>e-mail</a:t>
            </a:r>
            <a:r>
              <a:rPr lang="de-DE" dirty="0" smtClean="0"/>
              <a:t>: full.name@interreg.baltic.eu</a:t>
            </a:r>
            <a:br>
              <a:rPr lang="de-DE" dirty="0" smtClean="0"/>
            </a:br>
            <a:r>
              <a:rPr lang="de-DE" dirty="0" smtClean="0"/>
              <a:t>www.interreg-baltic.eu</a:t>
            </a:r>
            <a:endParaRPr lang="de-DE" dirty="0"/>
          </a:p>
        </p:txBody>
      </p:sp>
    </p:spTree>
    <p:extLst>
      <p:ext uri="{BB962C8B-B14F-4D97-AF65-F5344CB8AC3E}">
        <p14:creationId xmlns:p14="http://schemas.microsoft.com/office/powerpoint/2010/main" val="6390945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683568" y="341784"/>
            <a:ext cx="7859216" cy="1143000"/>
          </a:xfrm>
          <a:prstGeom prst="rect">
            <a:avLst/>
          </a:prstGeom>
        </p:spPr>
        <p:txBody>
          <a:bodyPr vert="horz" lIns="91440" tIns="45720" rIns="91440" bIns="45720" rtlCol="0" anchor="ctr">
            <a:normAutofit/>
          </a:bodyPr>
          <a:lstStyle/>
          <a:p>
            <a:r>
              <a:rPr lang="de-DE" dirty="0" smtClean="0"/>
              <a:t>Slide </a:t>
            </a:r>
            <a:r>
              <a:rPr lang="de-DE" dirty="0" err="1" smtClean="0"/>
              <a:t>headline</a:t>
            </a:r>
            <a:endParaRPr lang="de-DE" dirty="0"/>
          </a:p>
        </p:txBody>
      </p:sp>
      <p:sp>
        <p:nvSpPr>
          <p:cNvPr id="3" name="Textplatzhalter 2"/>
          <p:cNvSpPr>
            <a:spLocks noGrp="1"/>
          </p:cNvSpPr>
          <p:nvPr>
            <p:ph type="body" idx="1"/>
          </p:nvPr>
        </p:nvSpPr>
        <p:spPr>
          <a:xfrm>
            <a:off x="1691680" y="1600201"/>
            <a:ext cx="6995120" cy="4349079"/>
          </a:xfrm>
          <a:prstGeom prst="rect">
            <a:avLst/>
          </a:prstGeom>
        </p:spPr>
        <p:txBody>
          <a:bodyPr vert="horz" lIns="91440" tIns="45720" rIns="91440" bIns="45720" rtlCol="0">
            <a:normAutofit/>
          </a:bodyPr>
          <a:lstStyle/>
          <a:p>
            <a:pPr lvl="0"/>
            <a:r>
              <a:rPr lang="de-DE" dirty="0" err="1" smtClean="0"/>
              <a:t>Lorem</a:t>
            </a:r>
            <a:r>
              <a:rPr lang="de-DE" dirty="0" smtClean="0"/>
              <a:t> </a:t>
            </a:r>
            <a:r>
              <a:rPr lang="de-DE" dirty="0" err="1" smtClean="0"/>
              <a:t>ipsum</a:t>
            </a:r>
            <a:endParaRPr lang="de-DE" dirty="0" smtClean="0"/>
          </a:p>
          <a:p>
            <a:pPr lvl="0"/>
            <a:endParaRPr lang="de-DE" dirty="0" smtClean="0"/>
          </a:p>
        </p:txBody>
      </p:sp>
      <p:sp>
        <p:nvSpPr>
          <p:cNvPr id="7" name="Fußzeilenplatzhalter 6"/>
          <p:cNvSpPr>
            <a:spLocks noGrp="1"/>
          </p:cNvSpPr>
          <p:nvPr>
            <p:ph type="ftr" sz="quarter" idx="3"/>
          </p:nvPr>
        </p:nvSpPr>
        <p:spPr>
          <a:xfrm>
            <a:off x="683568" y="6237312"/>
            <a:ext cx="7272808" cy="509141"/>
          </a:xfrm>
          <a:prstGeom prst="rect">
            <a:avLst/>
          </a:prstGeom>
        </p:spPr>
        <p:txBody>
          <a:bodyPr vert="horz" wrap="none" lIns="91440" tIns="45720" rIns="91440" bIns="45720" rtlCol="0" anchor="t"/>
          <a:lstStyle>
            <a:lvl1pPr algn="l">
              <a:defRPr sz="1200">
                <a:solidFill>
                  <a:srgbClr val="535353"/>
                </a:solidFill>
              </a:defRPr>
            </a:lvl1pPr>
          </a:lstStyle>
          <a:p>
            <a:r>
              <a:rPr lang="en-GB" smtClean="0"/>
              <a:t>11th Steering Committee meeting,  Helsingør | 19 November 2014</a:t>
            </a:r>
            <a:endParaRPr lang="en-US" dirty="0" smtClean="0"/>
          </a:p>
        </p:txBody>
      </p:sp>
      <p:sp>
        <p:nvSpPr>
          <p:cNvPr id="8" name="Foliennummernplatzhalter 7"/>
          <p:cNvSpPr>
            <a:spLocks noGrp="1"/>
          </p:cNvSpPr>
          <p:nvPr>
            <p:ph type="sldNum" sz="quarter" idx="4"/>
          </p:nvPr>
        </p:nvSpPr>
        <p:spPr>
          <a:xfrm>
            <a:off x="179512" y="6237312"/>
            <a:ext cx="504056" cy="365125"/>
          </a:xfrm>
          <a:prstGeom prst="rect">
            <a:avLst/>
          </a:prstGeom>
        </p:spPr>
        <p:txBody>
          <a:bodyPr vert="horz" lIns="91440" tIns="45720" rIns="91440" bIns="45720" rtlCol="0" anchor="t"/>
          <a:lstStyle>
            <a:lvl1pPr algn="r">
              <a:defRPr sz="1200">
                <a:solidFill>
                  <a:srgbClr val="535353"/>
                </a:solidFill>
              </a:defRPr>
            </a:lvl1pPr>
          </a:lstStyle>
          <a:p>
            <a:fld id="{4F3CCC0C-EABD-47DC-B539-FB00AF7AE427}" type="slidenum">
              <a:rPr lang="de-DE" smtClean="0"/>
              <a:pPr/>
              <a:t>‹#›</a:t>
            </a:fld>
            <a:endParaRPr lang="de-DE" dirty="0"/>
          </a:p>
        </p:txBody>
      </p:sp>
    </p:spTree>
    <p:extLst>
      <p:ext uri="{BB962C8B-B14F-4D97-AF65-F5344CB8AC3E}">
        <p14:creationId xmlns:p14="http://schemas.microsoft.com/office/powerpoint/2010/main" val="32331037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8" r:id="rId4"/>
    <p:sldLayoutId id="2147483654" r:id="rId5"/>
    <p:sldLayoutId id="2147483655" r:id="rId6"/>
    <p:sldLayoutId id="2147483660" r:id="rId7"/>
    <p:sldLayoutId id="2147483659" r:id="rId8"/>
  </p:sldLayoutIdLst>
  <p:timing>
    <p:tnLst>
      <p:par>
        <p:cTn id="1" dur="indefinite" restart="never" nodeType="tmRoot"/>
      </p:par>
    </p:tnLst>
  </p:timing>
  <p:hf hdr="0" dt="0"/>
  <p:txStyles>
    <p:titleStyle>
      <a:lvl1pPr algn="l" defTabSz="914400" rtl="0" eaLnBrk="1" latinLnBrk="0" hangingPunct="1">
        <a:spcBef>
          <a:spcPct val="0"/>
        </a:spcBef>
        <a:buNone/>
        <a:defRPr sz="3200" b="1" kern="1200" baseline="0">
          <a:solidFill>
            <a:srgbClr val="00507F"/>
          </a:solidFill>
          <a:latin typeface="+mj-lt"/>
          <a:ea typeface="+mj-ea"/>
          <a:cs typeface="+mj-cs"/>
        </a:defRPr>
      </a:lvl1pPr>
    </p:titleStyle>
    <p:body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tab pos="447675" algn="l"/>
        </a:tabLst>
        <a:defRPr sz="2200" b="0" kern="1200" baseline="0">
          <a:solidFill>
            <a:srgbClr val="00507F"/>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interreg-baltic.eu/how-to-apply.html"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hyperlink" Target="mailto:ideas@eu.baltic.net" TargetMode="External"/><Relationship Id="rId4" Type="http://schemas.openxmlformats.org/officeDocument/2006/relationships/hyperlink" Target="http://www.interreg-baltic.eu/events.html"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tertitel 1"/>
          <p:cNvSpPr>
            <a:spLocks noGrp="1"/>
          </p:cNvSpPr>
          <p:nvPr>
            <p:ph type="subTitle" idx="1"/>
          </p:nvPr>
        </p:nvSpPr>
        <p:spPr>
          <a:xfrm>
            <a:off x="755576" y="5013176"/>
            <a:ext cx="7704856" cy="432048"/>
          </a:xfrm>
        </p:spPr>
        <p:txBody>
          <a:bodyPr>
            <a:normAutofit/>
          </a:bodyPr>
          <a:lstStyle/>
          <a:p>
            <a:r>
              <a:rPr lang="en-GB" b="1" dirty="0"/>
              <a:t>11th Steering Committee meeting 19 November 2014</a:t>
            </a:r>
            <a:endParaRPr lang="en-GB" b="1" dirty="0" smtClean="0"/>
          </a:p>
        </p:txBody>
      </p:sp>
      <p:sp>
        <p:nvSpPr>
          <p:cNvPr id="3" name="Titel 2"/>
          <p:cNvSpPr>
            <a:spLocks noGrp="1"/>
          </p:cNvSpPr>
          <p:nvPr>
            <p:ph type="ctrTitle"/>
          </p:nvPr>
        </p:nvSpPr>
        <p:spPr/>
        <p:txBody>
          <a:bodyPr>
            <a:normAutofit/>
          </a:bodyPr>
          <a:lstStyle/>
          <a:p>
            <a:pPr algn="ctr"/>
            <a:r>
              <a:rPr lang="en-US" sz="3400" dirty="0" smtClean="0"/>
              <a:t>Interreg Baltic Sea Region 2014-2020</a:t>
            </a:r>
            <a:br>
              <a:rPr lang="en-US" sz="3400" dirty="0" smtClean="0"/>
            </a:br>
            <a:r>
              <a:rPr lang="en-US" sz="3400" dirty="0" smtClean="0"/>
              <a:t/>
            </a:r>
            <a:br>
              <a:rPr lang="en-US" sz="3400" dirty="0" smtClean="0"/>
            </a:br>
            <a:r>
              <a:rPr lang="en-US" sz="3400" dirty="0" smtClean="0"/>
              <a:t>Objective 3.3: Maritime Safety</a:t>
            </a:r>
            <a:endParaRPr lang="de-DE" sz="3400" dirty="0"/>
          </a:p>
        </p:txBody>
      </p:sp>
      <p:sp>
        <p:nvSpPr>
          <p:cNvPr id="4" name="Textplatzhalter 3"/>
          <p:cNvSpPr>
            <a:spLocks noGrp="1"/>
          </p:cNvSpPr>
          <p:nvPr>
            <p:ph type="body" sz="quarter" idx="10"/>
          </p:nvPr>
        </p:nvSpPr>
        <p:spPr>
          <a:xfrm>
            <a:off x="755650" y="5373216"/>
            <a:ext cx="6408738" cy="648072"/>
          </a:xfrm>
        </p:spPr>
        <p:txBody>
          <a:bodyPr/>
          <a:lstStyle/>
          <a:p>
            <a:r>
              <a:rPr lang="en-GB" dirty="0" err="1"/>
              <a:t>Helsingør</a:t>
            </a:r>
            <a:r>
              <a:rPr lang="en-GB" dirty="0"/>
              <a:t> </a:t>
            </a:r>
            <a:r>
              <a:rPr lang="en-US" dirty="0"/>
              <a:t>| </a:t>
            </a:r>
            <a:r>
              <a:rPr lang="en-US" dirty="0" smtClean="0"/>
              <a:t>19 </a:t>
            </a:r>
            <a:r>
              <a:rPr lang="en-US" dirty="0"/>
              <a:t>November </a:t>
            </a:r>
            <a:r>
              <a:rPr lang="en-US" dirty="0" smtClean="0"/>
              <a:t>2014</a:t>
            </a:r>
          </a:p>
          <a:p>
            <a:r>
              <a:rPr lang="en-US" dirty="0" smtClean="0"/>
              <a:t>Bartlomiej Wierzbicki</a:t>
            </a:r>
            <a:endParaRPr lang="en-US" dirty="0"/>
          </a:p>
        </p:txBody>
      </p:sp>
    </p:spTree>
    <p:extLst>
      <p:ext uri="{BB962C8B-B14F-4D97-AF65-F5344CB8AC3E}">
        <p14:creationId xmlns:p14="http://schemas.microsoft.com/office/powerpoint/2010/main" val="7592600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Foliennummernplatzhalter 3"/>
          <p:cNvSpPr>
            <a:spLocks noGrp="1"/>
          </p:cNvSpPr>
          <p:nvPr>
            <p:ph type="sldNum" sz="quarter" idx="16"/>
          </p:nvPr>
        </p:nvSpPr>
        <p:spPr/>
        <p:txBody>
          <a:bodyPr/>
          <a:lstStyle/>
          <a:p>
            <a:fld id="{4F3CCC0C-EABD-47DC-B539-FB00AF7AE427}" type="slidenum">
              <a:rPr lang="de-DE" smtClean="0"/>
              <a:pPr/>
              <a:t>10</a:t>
            </a:fld>
            <a:endParaRPr lang="de-DE" dirty="0"/>
          </a:p>
        </p:txBody>
      </p:sp>
      <p:sp>
        <p:nvSpPr>
          <p:cNvPr id="3" name="Fußzeilenplatzhalter 2"/>
          <p:cNvSpPr>
            <a:spLocks noGrp="1"/>
          </p:cNvSpPr>
          <p:nvPr>
            <p:ph type="ftr" sz="quarter" idx="4294967295"/>
          </p:nvPr>
        </p:nvSpPr>
        <p:spPr>
          <a:xfrm>
            <a:off x="683568" y="6237312"/>
            <a:ext cx="7272338" cy="509587"/>
          </a:xfrm>
        </p:spPr>
        <p:txBody>
          <a:bodyPr/>
          <a:lstStyle/>
          <a:p>
            <a:r>
              <a:rPr lang="en-GB" smtClean="0"/>
              <a:t>11th Steering Committee meeting,  Helsingør | 19 November 2014</a:t>
            </a:r>
            <a:endParaRPr lang="en-US" dirty="0"/>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9675" r="26517" b="16532"/>
          <a:stretch/>
        </p:blipFill>
        <p:spPr bwMode="auto">
          <a:xfrm>
            <a:off x="395536" y="1052736"/>
            <a:ext cx="2060812" cy="5158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el 1"/>
          <p:cNvSpPr txBox="1">
            <a:spLocks/>
          </p:cNvSpPr>
          <p:nvPr/>
        </p:nvSpPr>
        <p:spPr>
          <a:xfrm>
            <a:off x="395536" y="341784"/>
            <a:ext cx="8280920" cy="638944"/>
          </a:xfrm>
          <a:prstGeom prst="rect">
            <a:avLst/>
          </a:prstGeom>
        </p:spPr>
        <p:txBody>
          <a:bodyPr/>
          <a:lstStyle>
            <a:lvl1pPr algn="l" defTabSz="914400" rtl="0" eaLnBrk="1" latinLnBrk="0" hangingPunct="1">
              <a:spcBef>
                <a:spcPct val="0"/>
              </a:spcBef>
              <a:buNone/>
              <a:defRPr sz="3200" b="1" kern="1200" baseline="0">
                <a:solidFill>
                  <a:srgbClr val="00507F"/>
                </a:solidFill>
                <a:latin typeface="+mj-lt"/>
                <a:ea typeface="+mj-ea"/>
                <a:cs typeface="+mj-cs"/>
              </a:defRPr>
            </a:lvl1pPr>
          </a:lstStyle>
          <a:p>
            <a:r>
              <a:rPr lang="en-GB" dirty="0"/>
              <a:t>Objective </a:t>
            </a:r>
            <a:r>
              <a:rPr lang="en-GB" dirty="0" smtClean="0"/>
              <a:t>3.3: </a:t>
            </a:r>
            <a:r>
              <a:rPr lang="en-GB" dirty="0"/>
              <a:t>Maritime Safety</a:t>
            </a:r>
            <a:endParaRPr lang="de-DE" dirty="0"/>
          </a:p>
        </p:txBody>
      </p:sp>
      <p:sp>
        <p:nvSpPr>
          <p:cNvPr id="6" name="TextBox 5"/>
          <p:cNvSpPr txBox="1"/>
          <p:nvPr/>
        </p:nvSpPr>
        <p:spPr>
          <a:xfrm>
            <a:off x="2771800" y="1145448"/>
            <a:ext cx="6120680" cy="4093428"/>
          </a:xfrm>
          <a:prstGeom prst="rect">
            <a:avLst/>
          </a:prstGeom>
          <a:noFill/>
        </p:spPr>
        <p:txBody>
          <a:bodyPr wrap="square" rtlCol="0">
            <a:spAutoFit/>
          </a:bodyPr>
          <a:lstStyle/>
          <a:p>
            <a:r>
              <a:rPr lang="en-GB" sz="2000" b="1" dirty="0" smtClean="0">
                <a:solidFill>
                  <a:srgbClr val="00507F"/>
                </a:solidFill>
              </a:rPr>
              <a:t>Target groups</a:t>
            </a:r>
          </a:p>
          <a:p>
            <a:endParaRPr lang="en-GB" sz="2000" b="1" dirty="0">
              <a:solidFill>
                <a:srgbClr val="00507F"/>
              </a:solidFill>
            </a:endParaRPr>
          </a:p>
          <a:p>
            <a:pPr marL="342900" indent="-342900">
              <a:buFontTx/>
              <a:buChar char="-"/>
            </a:pPr>
            <a:r>
              <a:rPr lang="en-GB" sz="2000" dirty="0" smtClean="0">
                <a:solidFill>
                  <a:srgbClr val="00507F"/>
                </a:solidFill>
              </a:rPr>
              <a:t>Public authorities</a:t>
            </a:r>
          </a:p>
          <a:p>
            <a:pPr marL="342900" indent="-342900">
              <a:buFontTx/>
              <a:buChar char="-"/>
            </a:pPr>
            <a:endParaRPr lang="en-GB" sz="2000" dirty="0">
              <a:solidFill>
                <a:srgbClr val="00507F"/>
              </a:solidFill>
            </a:endParaRPr>
          </a:p>
          <a:p>
            <a:pPr marL="342900" indent="-342900">
              <a:buFontTx/>
              <a:buChar char="-"/>
            </a:pPr>
            <a:r>
              <a:rPr lang="en-GB" sz="2000" dirty="0" smtClean="0">
                <a:solidFill>
                  <a:srgbClr val="00507F"/>
                </a:solidFill>
              </a:rPr>
              <a:t>Intergovernmental organisation</a:t>
            </a:r>
          </a:p>
          <a:p>
            <a:pPr marL="342900" indent="-342900">
              <a:buFontTx/>
              <a:buChar char="-"/>
            </a:pPr>
            <a:endParaRPr lang="en-GB" sz="2000" dirty="0" smtClean="0">
              <a:solidFill>
                <a:srgbClr val="00507F"/>
              </a:solidFill>
            </a:endParaRPr>
          </a:p>
          <a:p>
            <a:pPr marL="342900" indent="-342900">
              <a:buFontTx/>
              <a:buChar char="-"/>
            </a:pPr>
            <a:r>
              <a:rPr lang="en-GB" sz="2000" dirty="0" smtClean="0">
                <a:solidFill>
                  <a:srgbClr val="00507F"/>
                </a:solidFill>
              </a:rPr>
              <a:t>Enterprises</a:t>
            </a:r>
          </a:p>
          <a:p>
            <a:endParaRPr lang="en-GB" sz="2000" dirty="0" smtClean="0">
              <a:solidFill>
                <a:srgbClr val="00507F"/>
              </a:solidFill>
            </a:endParaRPr>
          </a:p>
          <a:p>
            <a:pPr marL="342900" indent="-342900">
              <a:buFontTx/>
              <a:buChar char="-"/>
            </a:pPr>
            <a:r>
              <a:rPr lang="en-GB" sz="2000" dirty="0" smtClean="0">
                <a:solidFill>
                  <a:srgbClr val="00507F"/>
                </a:solidFill>
              </a:rPr>
              <a:t>Rescue services</a:t>
            </a:r>
          </a:p>
          <a:p>
            <a:pPr marL="342900" indent="-342900">
              <a:buFontTx/>
              <a:buChar char="-"/>
            </a:pPr>
            <a:endParaRPr lang="en-GB" sz="2000" dirty="0">
              <a:solidFill>
                <a:srgbClr val="00507F"/>
              </a:solidFill>
            </a:endParaRPr>
          </a:p>
          <a:p>
            <a:pPr marL="342900" indent="-342900">
              <a:buFontTx/>
              <a:buChar char="-"/>
            </a:pPr>
            <a:r>
              <a:rPr lang="en-GB" sz="2000" dirty="0" smtClean="0">
                <a:solidFill>
                  <a:srgbClr val="00507F"/>
                </a:solidFill>
              </a:rPr>
              <a:t>Academic </a:t>
            </a:r>
            <a:r>
              <a:rPr lang="en-GB" sz="2000" dirty="0">
                <a:solidFill>
                  <a:srgbClr val="00507F"/>
                </a:solidFill>
              </a:rPr>
              <a:t>and research </a:t>
            </a:r>
            <a:r>
              <a:rPr lang="en-GB" sz="2000" dirty="0" smtClean="0">
                <a:solidFill>
                  <a:srgbClr val="00507F"/>
                </a:solidFill>
              </a:rPr>
              <a:t>institutions</a:t>
            </a:r>
          </a:p>
          <a:p>
            <a:pPr marL="342900" indent="-342900">
              <a:buFontTx/>
              <a:buChar char="-"/>
            </a:pPr>
            <a:endParaRPr lang="en-GB" sz="2000" dirty="0">
              <a:solidFill>
                <a:srgbClr val="00507F"/>
              </a:solidFill>
            </a:endParaRPr>
          </a:p>
          <a:p>
            <a:pPr marL="342900" indent="-342900">
              <a:buFontTx/>
              <a:buChar char="-"/>
            </a:pPr>
            <a:r>
              <a:rPr lang="en-GB" sz="2000" dirty="0" smtClean="0">
                <a:solidFill>
                  <a:srgbClr val="00507F"/>
                </a:solidFill>
              </a:rPr>
              <a:t>NGOs</a:t>
            </a:r>
            <a:endParaRPr lang="en-GB" sz="2000" b="1" dirty="0">
              <a:solidFill>
                <a:srgbClr val="00507F"/>
              </a:solidFill>
            </a:endParaRPr>
          </a:p>
        </p:txBody>
      </p:sp>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507" y="4869160"/>
            <a:ext cx="2277359" cy="1443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32243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Foliennummernplatzhalter 3"/>
          <p:cNvSpPr>
            <a:spLocks noGrp="1"/>
          </p:cNvSpPr>
          <p:nvPr>
            <p:ph type="sldNum" sz="quarter" idx="16"/>
          </p:nvPr>
        </p:nvSpPr>
        <p:spPr/>
        <p:txBody>
          <a:bodyPr/>
          <a:lstStyle/>
          <a:p>
            <a:fld id="{4F3CCC0C-EABD-47DC-B539-FB00AF7AE427}" type="slidenum">
              <a:rPr lang="de-DE" smtClean="0"/>
              <a:pPr/>
              <a:t>11</a:t>
            </a:fld>
            <a:endParaRPr lang="de-DE" dirty="0"/>
          </a:p>
        </p:txBody>
      </p:sp>
      <p:sp>
        <p:nvSpPr>
          <p:cNvPr id="3" name="Fußzeilenplatzhalter 2"/>
          <p:cNvSpPr>
            <a:spLocks noGrp="1"/>
          </p:cNvSpPr>
          <p:nvPr>
            <p:ph type="ftr" sz="quarter" idx="4294967295"/>
          </p:nvPr>
        </p:nvSpPr>
        <p:spPr>
          <a:xfrm>
            <a:off x="683568" y="6237312"/>
            <a:ext cx="7272338" cy="509587"/>
          </a:xfrm>
        </p:spPr>
        <p:txBody>
          <a:bodyPr/>
          <a:lstStyle/>
          <a:p>
            <a:r>
              <a:rPr lang="en-GB" smtClean="0"/>
              <a:t>11th Steering Committee meeting,  Helsingør | 19 November 2014</a:t>
            </a:r>
            <a:endParaRPr lang="en-US" dirty="0"/>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3326" t="16340" r="2235" b="4607"/>
          <a:stretch/>
        </p:blipFill>
        <p:spPr bwMode="auto">
          <a:xfrm>
            <a:off x="424993" y="1196752"/>
            <a:ext cx="2115403" cy="4885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el 1"/>
          <p:cNvSpPr txBox="1">
            <a:spLocks/>
          </p:cNvSpPr>
          <p:nvPr/>
        </p:nvSpPr>
        <p:spPr>
          <a:xfrm>
            <a:off x="424993" y="341784"/>
            <a:ext cx="8323471" cy="638944"/>
          </a:xfrm>
          <a:prstGeom prst="rect">
            <a:avLst/>
          </a:prstGeom>
        </p:spPr>
        <p:txBody>
          <a:bodyPr/>
          <a:lstStyle>
            <a:lvl1pPr algn="l" defTabSz="914400" rtl="0" eaLnBrk="1" latinLnBrk="0" hangingPunct="1">
              <a:spcBef>
                <a:spcPct val="0"/>
              </a:spcBef>
              <a:buNone/>
              <a:defRPr sz="3200" b="1" kern="1200" baseline="0">
                <a:solidFill>
                  <a:srgbClr val="00507F"/>
                </a:solidFill>
                <a:latin typeface="+mj-lt"/>
                <a:ea typeface="+mj-ea"/>
                <a:cs typeface="+mj-cs"/>
              </a:defRPr>
            </a:lvl1pPr>
          </a:lstStyle>
          <a:p>
            <a:r>
              <a:rPr lang="en-GB" dirty="0" smtClean="0"/>
              <a:t>Priority 4: Support to EUSBSR</a:t>
            </a:r>
            <a:endParaRPr lang="de-DE" dirty="0"/>
          </a:p>
        </p:txBody>
      </p:sp>
      <p:sp>
        <p:nvSpPr>
          <p:cNvPr id="6" name="TextBox 5"/>
          <p:cNvSpPr txBox="1"/>
          <p:nvPr/>
        </p:nvSpPr>
        <p:spPr>
          <a:xfrm>
            <a:off x="2771800" y="1145448"/>
            <a:ext cx="5616624" cy="5570756"/>
          </a:xfrm>
          <a:prstGeom prst="rect">
            <a:avLst/>
          </a:prstGeom>
          <a:noFill/>
        </p:spPr>
        <p:txBody>
          <a:bodyPr wrap="square" rtlCol="0">
            <a:spAutoFit/>
          </a:bodyPr>
          <a:lstStyle/>
          <a:p>
            <a:endParaRPr lang="de-DE" sz="2400" dirty="0" smtClean="0">
              <a:solidFill>
                <a:srgbClr val="00507F"/>
              </a:solidFill>
            </a:endParaRPr>
          </a:p>
          <a:p>
            <a:r>
              <a:rPr lang="de-DE" sz="2400" dirty="0" err="1" smtClean="0">
                <a:solidFill>
                  <a:srgbClr val="00507F"/>
                </a:solidFill>
              </a:rPr>
              <a:t>Seed</a:t>
            </a:r>
            <a:r>
              <a:rPr lang="de-DE" sz="2400" dirty="0" smtClean="0">
                <a:solidFill>
                  <a:srgbClr val="00507F"/>
                </a:solidFill>
              </a:rPr>
              <a:t> Money </a:t>
            </a:r>
            <a:r>
              <a:rPr lang="de-DE" sz="2400" dirty="0" err="1" smtClean="0">
                <a:solidFill>
                  <a:srgbClr val="00507F"/>
                </a:solidFill>
              </a:rPr>
              <a:t>funding</a:t>
            </a:r>
            <a:endParaRPr lang="de-DE" sz="2400" dirty="0" smtClean="0">
              <a:solidFill>
                <a:srgbClr val="00507F"/>
              </a:solidFill>
            </a:endParaRPr>
          </a:p>
          <a:p>
            <a:endParaRPr lang="de-DE" sz="2400" dirty="0" smtClean="0">
              <a:solidFill>
                <a:srgbClr val="00507F"/>
              </a:solidFill>
            </a:endParaRPr>
          </a:p>
          <a:p>
            <a:r>
              <a:rPr lang="de-DE" sz="2400" dirty="0" smtClean="0">
                <a:solidFill>
                  <a:srgbClr val="00507F"/>
                </a:solidFill>
                <a:sym typeface="Wingdings" panose="05000000000000000000" pitchFamily="2" charset="2"/>
              </a:rPr>
              <a:t> </a:t>
            </a:r>
            <a:r>
              <a:rPr lang="de-DE" sz="2400" dirty="0" err="1" smtClean="0">
                <a:solidFill>
                  <a:srgbClr val="00507F"/>
                </a:solidFill>
              </a:rPr>
              <a:t>Applications</a:t>
            </a:r>
            <a:r>
              <a:rPr lang="de-DE" sz="2400" dirty="0" smtClean="0">
                <a:solidFill>
                  <a:srgbClr val="00507F"/>
                </a:solidFill>
              </a:rPr>
              <a:t> </a:t>
            </a:r>
            <a:r>
              <a:rPr lang="de-DE" sz="2400" dirty="0" err="1" smtClean="0">
                <a:solidFill>
                  <a:srgbClr val="00507F"/>
                </a:solidFill>
              </a:rPr>
              <a:t>supported</a:t>
            </a:r>
            <a:r>
              <a:rPr lang="de-DE" sz="2400" dirty="0" smtClean="0">
                <a:solidFill>
                  <a:srgbClr val="00507F"/>
                </a:solidFill>
              </a:rPr>
              <a:t> </a:t>
            </a:r>
            <a:r>
              <a:rPr lang="de-DE" sz="2400" dirty="0" err="1" smtClean="0">
                <a:solidFill>
                  <a:srgbClr val="00507F"/>
                </a:solidFill>
              </a:rPr>
              <a:t>by</a:t>
            </a:r>
            <a:r>
              <a:rPr lang="de-DE" sz="2400" dirty="0" smtClean="0">
                <a:solidFill>
                  <a:srgbClr val="00507F"/>
                </a:solidFill>
              </a:rPr>
              <a:t> PACs/HALs </a:t>
            </a:r>
            <a:r>
              <a:rPr lang="de-DE" sz="2400" dirty="0" err="1" smtClean="0">
                <a:solidFill>
                  <a:srgbClr val="00507F"/>
                </a:solidFill>
              </a:rPr>
              <a:t>of</a:t>
            </a:r>
            <a:r>
              <a:rPr lang="de-DE" sz="2400" dirty="0" smtClean="0">
                <a:solidFill>
                  <a:srgbClr val="00507F"/>
                </a:solidFill>
              </a:rPr>
              <a:t>          </a:t>
            </a:r>
            <a:r>
              <a:rPr lang="de-DE" sz="2400" dirty="0" err="1" smtClean="0">
                <a:solidFill>
                  <a:srgbClr val="00507F"/>
                </a:solidFill>
              </a:rPr>
              <a:t>the</a:t>
            </a:r>
            <a:r>
              <a:rPr lang="de-DE" sz="2400" dirty="0" smtClean="0">
                <a:solidFill>
                  <a:srgbClr val="00507F"/>
                </a:solidFill>
              </a:rPr>
              <a:t> EUSBSR </a:t>
            </a:r>
            <a:r>
              <a:rPr lang="de-DE" sz="2400" dirty="0" err="1" smtClean="0">
                <a:solidFill>
                  <a:srgbClr val="00507F"/>
                </a:solidFill>
              </a:rPr>
              <a:t>are</a:t>
            </a:r>
            <a:r>
              <a:rPr lang="de-DE" sz="2400" dirty="0" smtClean="0">
                <a:solidFill>
                  <a:srgbClr val="00507F"/>
                </a:solidFill>
              </a:rPr>
              <a:t> </a:t>
            </a:r>
            <a:r>
              <a:rPr lang="de-DE" sz="2400" dirty="0" err="1" smtClean="0">
                <a:solidFill>
                  <a:srgbClr val="00507F"/>
                </a:solidFill>
              </a:rPr>
              <a:t>eligible</a:t>
            </a:r>
            <a:endParaRPr lang="de-DE" sz="2400" dirty="0">
              <a:solidFill>
                <a:srgbClr val="00507F"/>
              </a:solidFill>
            </a:endParaRPr>
          </a:p>
          <a:p>
            <a:endParaRPr lang="de-DE" sz="2400" dirty="0" smtClean="0">
              <a:solidFill>
                <a:srgbClr val="00507F"/>
              </a:solidFill>
            </a:endParaRPr>
          </a:p>
          <a:p>
            <a:endParaRPr lang="de-DE" sz="2400" dirty="0">
              <a:solidFill>
                <a:srgbClr val="00507F"/>
              </a:solidFill>
            </a:endParaRPr>
          </a:p>
          <a:p>
            <a:endParaRPr lang="de-DE" sz="2400" dirty="0" smtClean="0">
              <a:solidFill>
                <a:srgbClr val="00507F"/>
              </a:solidFill>
            </a:endParaRPr>
          </a:p>
          <a:p>
            <a:endParaRPr lang="de-DE" sz="2400" dirty="0">
              <a:solidFill>
                <a:srgbClr val="00507F"/>
              </a:solidFill>
            </a:endParaRPr>
          </a:p>
          <a:p>
            <a:endParaRPr lang="de-DE" sz="2400" dirty="0" smtClean="0">
              <a:solidFill>
                <a:srgbClr val="00507F"/>
              </a:solidFill>
            </a:endParaRPr>
          </a:p>
          <a:p>
            <a:endParaRPr lang="de-DE" sz="2400" dirty="0">
              <a:solidFill>
                <a:srgbClr val="00507F"/>
              </a:solidFill>
            </a:endParaRPr>
          </a:p>
          <a:p>
            <a:endParaRPr lang="de-DE" sz="2400" dirty="0" smtClean="0">
              <a:solidFill>
                <a:srgbClr val="00507F"/>
              </a:solidFill>
            </a:endParaRPr>
          </a:p>
          <a:p>
            <a:endParaRPr lang="de-DE" sz="2400" dirty="0">
              <a:solidFill>
                <a:srgbClr val="00507F"/>
              </a:solidFill>
            </a:endParaRPr>
          </a:p>
          <a:p>
            <a:endParaRPr lang="de-DE" sz="2400" dirty="0" smtClean="0">
              <a:solidFill>
                <a:srgbClr val="00507F"/>
              </a:solidFill>
            </a:endParaRPr>
          </a:p>
          <a:p>
            <a:endParaRPr lang="de-DE" sz="2000" dirty="0">
              <a:solidFill>
                <a:srgbClr val="00507F"/>
              </a:solidFill>
            </a:endParaRPr>
          </a:p>
        </p:txBody>
      </p:sp>
    </p:spTree>
    <p:extLst>
      <p:ext uri="{BB962C8B-B14F-4D97-AF65-F5344CB8AC3E}">
        <p14:creationId xmlns:p14="http://schemas.microsoft.com/office/powerpoint/2010/main" val="33101958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341784"/>
            <a:ext cx="7272808" cy="1143000"/>
          </a:xfrm>
        </p:spPr>
        <p:txBody>
          <a:bodyPr/>
          <a:lstStyle/>
          <a:p>
            <a:pPr>
              <a:spcBef>
                <a:spcPct val="100000"/>
              </a:spcBef>
            </a:pPr>
            <a:r>
              <a:rPr lang="de-DE" dirty="0"/>
              <a:t>3</a:t>
            </a:r>
            <a:r>
              <a:rPr lang="lv-LV" dirty="0" smtClean="0"/>
              <a:t>. </a:t>
            </a:r>
            <a:r>
              <a:rPr lang="de-DE" dirty="0" smtClean="0"/>
              <a:t>Main features of a </a:t>
            </a:r>
            <a:r>
              <a:rPr lang="de-DE" dirty="0" err="1" smtClean="0"/>
              <a:t>typical</a:t>
            </a:r>
            <a:r>
              <a:rPr lang="de-DE" dirty="0" smtClean="0"/>
              <a:t> </a:t>
            </a:r>
            <a:r>
              <a:rPr lang="de-DE" dirty="0" err="1" smtClean="0"/>
              <a:t>project</a:t>
            </a:r>
            <a:endParaRPr lang="de-DE" dirty="0" smtClean="0"/>
          </a:p>
        </p:txBody>
      </p:sp>
      <p:sp>
        <p:nvSpPr>
          <p:cNvPr id="3" name="Fußzeilenplatzhalter 2"/>
          <p:cNvSpPr>
            <a:spLocks noGrp="1"/>
          </p:cNvSpPr>
          <p:nvPr>
            <p:ph type="ftr" sz="quarter" idx="10"/>
          </p:nvPr>
        </p:nvSpPr>
        <p:spPr/>
        <p:txBody>
          <a:bodyPr/>
          <a:lstStyle/>
          <a:p>
            <a:r>
              <a:rPr lang="en-GB" smtClean="0"/>
              <a:t>11th Steering Committee meeting,  Helsingør | 19 November 2014</a:t>
            </a:r>
            <a:endParaRPr lang="en-US" dirty="0"/>
          </a:p>
        </p:txBody>
      </p:sp>
      <p:sp>
        <p:nvSpPr>
          <p:cNvPr id="4" name="Foliennummernplatzhalter 3"/>
          <p:cNvSpPr>
            <a:spLocks noGrp="1"/>
          </p:cNvSpPr>
          <p:nvPr>
            <p:ph type="sldNum" sz="quarter" idx="11"/>
          </p:nvPr>
        </p:nvSpPr>
        <p:spPr/>
        <p:txBody>
          <a:bodyPr/>
          <a:lstStyle/>
          <a:p>
            <a:fld id="{4F3CCC0C-EABD-47DC-B539-FB00AF7AE427}" type="slidenum">
              <a:rPr lang="de-DE" smtClean="0"/>
              <a:pPr/>
              <a:t>12</a:t>
            </a:fld>
            <a:endParaRPr lang="de-DE" dirty="0"/>
          </a:p>
        </p:txBody>
      </p:sp>
      <p:sp>
        <p:nvSpPr>
          <p:cNvPr id="5" name="Textplatzhalter 4"/>
          <p:cNvSpPr>
            <a:spLocks noGrp="1"/>
          </p:cNvSpPr>
          <p:nvPr>
            <p:ph type="body" sz="quarter" idx="12"/>
          </p:nvPr>
        </p:nvSpPr>
        <p:spPr>
          <a:xfrm>
            <a:off x="755576" y="1556792"/>
            <a:ext cx="7344815" cy="4392488"/>
          </a:xfrm>
        </p:spPr>
        <p:txBody>
          <a:bodyPr>
            <a:normAutofit/>
          </a:bodyPr>
          <a:lstStyle/>
          <a:p>
            <a:pPr>
              <a:buFont typeface="Arial" pitchFamily="34" charset="0"/>
              <a:buChar char="•"/>
            </a:pPr>
            <a:r>
              <a:rPr lang="en-GB" sz="2000" b="1" dirty="0" smtClean="0"/>
              <a:t> Budget:</a:t>
            </a:r>
            <a:r>
              <a:rPr lang="en-GB" sz="2000" dirty="0" smtClean="0"/>
              <a:t> 300 TEUR to 5 MEUR (ø 2.6 MEUR)</a:t>
            </a:r>
          </a:p>
          <a:p>
            <a:pPr>
              <a:buFont typeface="Arial" pitchFamily="34" charset="0"/>
              <a:buChar char="•"/>
            </a:pPr>
            <a:r>
              <a:rPr lang="en-GB" sz="2000" dirty="0"/>
              <a:t> </a:t>
            </a:r>
            <a:r>
              <a:rPr lang="en-GB" sz="2000" b="1" dirty="0" smtClean="0"/>
              <a:t>Partners: </a:t>
            </a:r>
            <a:r>
              <a:rPr lang="en-GB" sz="2000" dirty="0" smtClean="0"/>
              <a:t>3 to 35</a:t>
            </a:r>
          </a:p>
          <a:p>
            <a:pPr>
              <a:buFont typeface="Arial" pitchFamily="34" charset="0"/>
              <a:buChar char="•"/>
            </a:pPr>
            <a:r>
              <a:rPr lang="en-GB" sz="2000" b="1" dirty="0" smtClean="0"/>
              <a:t> Implementation:  </a:t>
            </a:r>
            <a:r>
              <a:rPr lang="en-GB" sz="2000" dirty="0" smtClean="0"/>
              <a:t>up to 36 months</a:t>
            </a:r>
          </a:p>
          <a:p>
            <a:endParaRPr lang="en-GB" sz="2000" dirty="0" smtClean="0"/>
          </a:p>
          <a:p>
            <a:pPr>
              <a:buFont typeface="Arial" pitchFamily="34" charset="0"/>
              <a:buChar char="•"/>
            </a:pPr>
            <a:r>
              <a:rPr lang="en-GB" sz="2000" b="1" dirty="0" smtClean="0"/>
              <a:t> Relevance:</a:t>
            </a:r>
            <a:r>
              <a:rPr lang="en-GB" sz="2000" dirty="0" smtClean="0"/>
              <a:t> joint </a:t>
            </a:r>
            <a:r>
              <a:rPr lang="en-GB" sz="2000" dirty="0" smtClean="0"/>
              <a:t>solutions</a:t>
            </a:r>
          </a:p>
          <a:p>
            <a:pPr>
              <a:buFont typeface="Arial" pitchFamily="34" charset="0"/>
              <a:buChar char="•"/>
            </a:pPr>
            <a:endParaRPr lang="en-GB" sz="2000" b="1" dirty="0"/>
          </a:p>
          <a:p>
            <a:pPr>
              <a:buFont typeface="Arial" pitchFamily="34" charset="0"/>
              <a:buChar char="•"/>
            </a:pPr>
            <a:r>
              <a:rPr lang="en-GB" sz="2000" b="1" smtClean="0"/>
              <a:t> Project </a:t>
            </a:r>
            <a:r>
              <a:rPr lang="en-GB" sz="2000" b="1" dirty="0"/>
              <a:t>partnerships: </a:t>
            </a:r>
            <a:r>
              <a:rPr lang="en-GB" sz="2000" dirty="0"/>
              <a:t>mixture of public authorities, research organisations, specialised agencies, NGOs, and enterprises </a:t>
            </a:r>
            <a:r>
              <a:rPr lang="en-GB" sz="2000" b="1" dirty="0"/>
              <a:t>(</a:t>
            </a:r>
            <a:r>
              <a:rPr lang="en-GB" sz="2000" b="1" i="1" dirty="0"/>
              <a:t>new!</a:t>
            </a:r>
            <a:r>
              <a:rPr lang="en-GB" sz="2000" b="1" dirty="0"/>
              <a:t>) </a:t>
            </a:r>
          </a:p>
          <a:p>
            <a:endParaRPr lang="en-GB" sz="2000" dirty="0" smtClean="0"/>
          </a:p>
          <a:p>
            <a:pPr>
              <a:buFont typeface="Arial" pitchFamily="34" charset="0"/>
              <a:buChar char="•"/>
            </a:pPr>
            <a:r>
              <a:rPr lang="en-GB" sz="2000" b="1" dirty="0"/>
              <a:t> </a:t>
            </a:r>
            <a:r>
              <a:rPr lang="de-DE" sz="2000" b="1" dirty="0" smtClean="0"/>
              <a:t>Outcomes:</a:t>
            </a:r>
            <a:r>
              <a:rPr lang="de-DE" sz="2000" dirty="0" smtClean="0"/>
              <a:t> </a:t>
            </a:r>
            <a:r>
              <a:rPr lang="de-DE" sz="2000" dirty="0"/>
              <a:t> </a:t>
            </a:r>
            <a:r>
              <a:rPr lang="de-DE" sz="2000" dirty="0" err="1" smtClean="0"/>
              <a:t>pilot</a:t>
            </a:r>
            <a:r>
              <a:rPr lang="de-DE" sz="2000" dirty="0" smtClean="0"/>
              <a:t> </a:t>
            </a:r>
            <a:r>
              <a:rPr lang="de-DE" sz="2000" dirty="0" err="1" smtClean="0"/>
              <a:t>investments</a:t>
            </a:r>
            <a:r>
              <a:rPr lang="de-DE" sz="2000" dirty="0" smtClean="0"/>
              <a:t> </a:t>
            </a:r>
            <a:r>
              <a:rPr lang="de-DE" sz="2000" dirty="0" err="1" smtClean="0"/>
              <a:t>and</a:t>
            </a:r>
            <a:r>
              <a:rPr lang="de-DE" sz="2000" dirty="0" smtClean="0"/>
              <a:t> </a:t>
            </a:r>
            <a:r>
              <a:rPr lang="de-DE" sz="2000" dirty="0" err="1" smtClean="0"/>
              <a:t>activities</a:t>
            </a:r>
            <a:r>
              <a:rPr lang="de-DE" sz="2000" dirty="0" smtClean="0"/>
              <a:t>, </a:t>
            </a:r>
            <a:r>
              <a:rPr lang="de-DE" sz="2000" dirty="0" err="1" smtClean="0"/>
              <a:t>action</a:t>
            </a:r>
            <a:r>
              <a:rPr lang="de-DE" sz="2000" dirty="0" smtClean="0"/>
              <a:t> 	</a:t>
            </a:r>
            <a:r>
              <a:rPr lang="de-DE" sz="2000" dirty="0" err="1" smtClean="0"/>
              <a:t>plans</a:t>
            </a:r>
            <a:r>
              <a:rPr lang="de-DE" sz="2000" dirty="0" smtClean="0"/>
              <a:t>, cooperation models, </a:t>
            </a:r>
            <a:r>
              <a:rPr lang="de-DE" sz="2000" dirty="0" err="1" smtClean="0"/>
              <a:t>feasibility</a:t>
            </a:r>
            <a:r>
              <a:rPr lang="de-DE" sz="2000" dirty="0" smtClean="0"/>
              <a:t> </a:t>
            </a:r>
            <a:r>
              <a:rPr lang="de-DE" sz="2000" dirty="0" err="1" smtClean="0"/>
              <a:t>studies</a:t>
            </a:r>
            <a:r>
              <a:rPr lang="de-DE" sz="2000" dirty="0" smtClean="0"/>
              <a:t>, recommendations for </a:t>
            </a:r>
            <a:r>
              <a:rPr lang="de-DE" sz="2000" dirty="0" err="1" smtClean="0"/>
              <a:t>policy</a:t>
            </a:r>
            <a:r>
              <a:rPr lang="de-DE" sz="2000" dirty="0" smtClean="0"/>
              <a:t> </a:t>
            </a:r>
            <a:r>
              <a:rPr lang="de-DE" sz="2000" dirty="0" err="1" smtClean="0"/>
              <a:t>makers</a:t>
            </a:r>
            <a:r>
              <a:rPr lang="de-DE" sz="2000" dirty="0" smtClean="0"/>
              <a:t> </a:t>
            </a:r>
            <a:r>
              <a:rPr lang="de-DE" sz="2000" dirty="0" err="1" smtClean="0"/>
              <a:t>and</a:t>
            </a:r>
            <a:r>
              <a:rPr lang="de-DE" sz="2000" dirty="0" smtClean="0"/>
              <a:t> </a:t>
            </a:r>
            <a:r>
              <a:rPr lang="de-DE" sz="2000" dirty="0" err="1" smtClean="0"/>
              <a:t>practitioners</a:t>
            </a:r>
            <a:r>
              <a:rPr lang="de-DE" sz="2000" dirty="0" smtClean="0"/>
              <a:t> etc.</a:t>
            </a:r>
          </a:p>
          <a:p>
            <a:pPr>
              <a:buFont typeface="Arial" pitchFamily="34" charset="0"/>
              <a:buChar char="•"/>
            </a:pPr>
            <a:endParaRPr lang="en-GB" dirty="0" smtClean="0">
              <a:solidFill>
                <a:srgbClr val="00507F"/>
              </a:solidFill>
            </a:endParaRPr>
          </a:p>
          <a:p>
            <a:endParaRPr lang="de-DE" dirty="0"/>
          </a:p>
        </p:txBody>
      </p:sp>
    </p:spTree>
    <p:extLst>
      <p:ext uri="{BB962C8B-B14F-4D97-AF65-F5344CB8AC3E}">
        <p14:creationId xmlns:p14="http://schemas.microsoft.com/office/powerpoint/2010/main" val="23887882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3</a:t>
            </a:r>
            <a:r>
              <a:rPr lang="lv-LV" dirty="0"/>
              <a:t>. </a:t>
            </a:r>
            <a:r>
              <a:rPr lang="de-DE" dirty="0"/>
              <a:t>Main </a:t>
            </a:r>
            <a:r>
              <a:rPr lang="de-DE" dirty="0" err="1"/>
              <a:t>features</a:t>
            </a:r>
            <a:r>
              <a:rPr lang="de-DE" dirty="0"/>
              <a:t> </a:t>
            </a:r>
            <a:r>
              <a:rPr lang="de-DE" dirty="0" err="1"/>
              <a:t>of</a:t>
            </a:r>
            <a:r>
              <a:rPr lang="de-DE" dirty="0"/>
              <a:t> a </a:t>
            </a:r>
            <a:r>
              <a:rPr lang="de-DE" dirty="0" err="1"/>
              <a:t>typical</a:t>
            </a:r>
            <a:r>
              <a:rPr lang="de-DE" dirty="0"/>
              <a:t> </a:t>
            </a:r>
            <a:r>
              <a:rPr lang="de-DE" dirty="0" err="1" smtClean="0"/>
              <a:t>project</a:t>
            </a:r>
            <a:r>
              <a:rPr lang="de-DE" dirty="0" smtClean="0"/>
              <a:t> (2/2)</a:t>
            </a:r>
            <a:endParaRPr lang="en-GB" dirty="0"/>
          </a:p>
        </p:txBody>
      </p:sp>
      <p:sp>
        <p:nvSpPr>
          <p:cNvPr id="3" name="Footer Placeholder 2"/>
          <p:cNvSpPr>
            <a:spLocks noGrp="1"/>
          </p:cNvSpPr>
          <p:nvPr>
            <p:ph type="ftr" sz="quarter" idx="10"/>
          </p:nvPr>
        </p:nvSpPr>
        <p:spPr/>
        <p:txBody>
          <a:bodyPr/>
          <a:lstStyle/>
          <a:p>
            <a:r>
              <a:rPr lang="en-GB" smtClean="0"/>
              <a:t>11th Steering Committee meeting,  Helsingør | 19 November 2014</a:t>
            </a:r>
            <a:endParaRPr lang="en-US" dirty="0" smtClean="0"/>
          </a:p>
        </p:txBody>
      </p:sp>
      <p:sp>
        <p:nvSpPr>
          <p:cNvPr id="4" name="Slide Number Placeholder 3"/>
          <p:cNvSpPr>
            <a:spLocks noGrp="1"/>
          </p:cNvSpPr>
          <p:nvPr>
            <p:ph type="sldNum" sz="quarter" idx="11"/>
          </p:nvPr>
        </p:nvSpPr>
        <p:spPr/>
        <p:txBody>
          <a:bodyPr/>
          <a:lstStyle/>
          <a:p>
            <a:fld id="{4F3CCC0C-EABD-47DC-B539-FB00AF7AE427}" type="slidenum">
              <a:rPr lang="de-DE" smtClean="0"/>
              <a:pPr/>
              <a:t>13</a:t>
            </a:fld>
            <a:endParaRPr lang="de-DE" dirty="0"/>
          </a:p>
        </p:txBody>
      </p:sp>
      <p:sp>
        <p:nvSpPr>
          <p:cNvPr id="5" name="Text Placeholder 4"/>
          <p:cNvSpPr>
            <a:spLocks noGrp="1"/>
          </p:cNvSpPr>
          <p:nvPr>
            <p:ph type="body" sz="quarter" idx="12"/>
          </p:nvPr>
        </p:nvSpPr>
        <p:spPr>
          <a:xfrm>
            <a:off x="611560" y="1628551"/>
            <a:ext cx="8064896" cy="4176713"/>
          </a:xfrm>
        </p:spPr>
        <p:txBody>
          <a:bodyPr/>
          <a:lstStyle/>
          <a:p>
            <a:r>
              <a:rPr lang="en-GB" dirty="0" smtClean="0"/>
              <a:t>EXPECTED RESULTS: </a:t>
            </a:r>
            <a:r>
              <a:rPr lang="en-GB" dirty="0"/>
              <a:t>Enhancing institutional capacities (5 dimensions)</a:t>
            </a:r>
          </a:p>
          <a:p>
            <a:endParaRPr lang="en-GB" dirty="0" smtClean="0"/>
          </a:p>
          <a:p>
            <a:r>
              <a:rPr lang="en-GB" dirty="0"/>
              <a:t>1) Enhanced institutionalised knowledge and competence</a:t>
            </a:r>
          </a:p>
          <a:p>
            <a:r>
              <a:rPr lang="en-GB" dirty="0"/>
              <a:t>2) Improved governance structures and organisational set-up</a:t>
            </a:r>
          </a:p>
          <a:p>
            <a:r>
              <a:rPr lang="en-GB" dirty="0"/>
              <a:t>3) More efficient use of human and technical resources (databases, technical solutions, small infrastructure etc.)</a:t>
            </a:r>
          </a:p>
          <a:p>
            <a:r>
              <a:rPr lang="en-GB" dirty="0"/>
              <a:t>4) Better ability to attract new financial resources</a:t>
            </a:r>
          </a:p>
          <a:p>
            <a:r>
              <a:rPr lang="en-GB" dirty="0"/>
              <a:t>5) Increased capability to work in transnational environment</a:t>
            </a:r>
          </a:p>
          <a:p>
            <a:endParaRPr lang="en-GB" dirty="0"/>
          </a:p>
        </p:txBody>
      </p:sp>
    </p:spTree>
    <p:extLst>
      <p:ext uri="{BB962C8B-B14F-4D97-AF65-F5344CB8AC3E}">
        <p14:creationId xmlns:p14="http://schemas.microsoft.com/office/powerpoint/2010/main" val="971251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341784"/>
            <a:ext cx="7776864" cy="1143000"/>
          </a:xfrm>
        </p:spPr>
        <p:txBody>
          <a:bodyPr>
            <a:normAutofit/>
          </a:bodyPr>
          <a:lstStyle/>
          <a:p>
            <a:pPr>
              <a:spcBef>
                <a:spcPct val="100000"/>
              </a:spcBef>
            </a:pPr>
            <a:r>
              <a:rPr lang="en-GB" dirty="0" smtClean="0"/>
              <a:t>Project examples from the period 2007-2013</a:t>
            </a:r>
            <a:endParaRPr lang="de-DE" dirty="0" smtClean="0"/>
          </a:p>
        </p:txBody>
      </p:sp>
      <p:sp>
        <p:nvSpPr>
          <p:cNvPr id="3" name="Fußzeilenplatzhalter 2"/>
          <p:cNvSpPr>
            <a:spLocks noGrp="1"/>
          </p:cNvSpPr>
          <p:nvPr>
            <p:ph type="ftr" sz="quarter" idx="10"/>
          </p:nvPr>
        </p:nvSpPr>
        <p:spPr/>
        <p:txBody>
          <a:bodyPr/>
          <a:lstStyle/>
          <a:p>
            <a:r>
              <a:rPr lang="en-GB" smtClean="0"/>
              <a:t>11th Steering Committee meeting,  Helsingør | 19 November 2014</a:t>
            </a:r>
            <a:endParaRPr lang="en-US" dirty="0"/>
          </a:p>
        </p:txBody>
      </p:sp>
      <p:sp>
        <p:nvSpPr>
          <p:cNvPr id="4" name="Foliennummernplatzhalter 3"/>
          <p:cNvSpPr>
            <a:spLocks noGrp="1"/>
          </p:cNvSpPr>
          <p:nvPr>
            <p:ph type="sldNum" sz="quarter" idx="11"/>
          </p:nvPr>
        </p:nvSpPr>
        <p:spPr/>
        <p:txBody>
          <a:bodyPr/>
          <a:lstStyle/>
          <a:p>
            <a:fld id="{4F3CCC0C-EABD-47DC-B539-FB00AF7AE427}" type="slidenum">
              <a:rPr lang="de-DE" smtClean="0"/>
              <a:pPr/>
              <a:t>14</a:t>
            </a:fld>
            <a:endParaRPr lang="de-DE" dirty="0"/>
          </a:p>
        </p:txBody>
      </p:sp>
      <p:sp>
        <p:nvSpPr>
          <p:cNvPr id="5" name="Textplatzhalter 4"/>
          <p:cNvSpPr>
            <a:spLocks noGrp="1"/>
          </p:cNvSpPr>
          <p:nvPr>
            <p:ph type="body" sz="quarter" idx="12"/>
          </p:nvPr>
        </p:nvSpPr>
        <p:spPr>
          <a:xfrm>
            <a:off x="755577" y="1628800"/>
            <a:ext cx="5976664" cy="4392488"/>
          </a:xfrm>
        </p:spPr>
        <p:txBody>
          <a:bodyPr>
            <a:normAutofit/>
          </a:bodyPr>
          <a:lstStyle/>
          <a:p>
            <a:pPr marL="177800" lvl="1" indent="-177800">
              <a:spcBef>
                <a:spcPts val="1800"/>
              </a:spcBef>
              <a:buFont typeface="Arial" pitchFamily="34" charset="0"/>
              <a:buChar char="•"/>
            </a:pPr>
            <a:r>
              <a:rPr lang="de-DE" sz="2000" i="1" u="sng" dirty="0" smtClean="0"/>
              <a:t>Baltic </a:t>
            </a:r>
            <a:r>
              <a:rPr lang="en-US" sz="2000" i="1" u="sng" dirty="0" smtClean="0"/>
              <a:t>COMPASS</a:t>
            </a:r>
            <a:r>
              <a:rPr lang="en-US" sz="2000" i="1" dirty="0" smtClean="0"/>
              <a:t>: </a:t>
            </a:r>
            <a:r>
              <a:rPr lang="en-US" sz="2000" dirty="0" smtClean="0"/>
              <a:t>testing and wider implementation of measures in agriculture to reduce nitrogen and phosphorus leakage</a:t>
            </a:r>
          </a:p>
          <a:p>
            <a:pPr marL="177800" lvl="1" indent="-177800">
              <a:spcBef>
                <a:spcPts val="1800"/>
              </a:spcBef>
              <a:buFont typeface="Arial" pitchFamily="34" charset="0"/>
              <a:buChar char="•"/>
            </a:pPr>
            <a:r>
              <a:rPr lang="de-DE" sz="2000" i="1" u="sng" dirty="0" smtClean="0"/>
              <a:t>BalticSupply</a:t>
            </a:r>
            <a:r>
              <a:rPr lang="de-DE" sz="2000" i="1" dirty="0" smtClean="0"/>
              <a:t>: </a:t>
            </a:r>
            <a:r>
              <a:rPr lang="en-US" sz="2000" dirty="0" smtClean="0"/>
              <a:t>establishment of the European Business Support Network (cluster cooperation, supply, matchmaking and brokerage, self-assessment for SMEs)</a:t>
            </a:r>
            <a:endParaRPr lang="de-DE" sz="2000" dirty="0" smtClean="0"/>
          </a:p>
          <a:p>
            <a:pPr marL="177800" lvl="1" indent="-177800">
              <a:spcBef>
                <a:spcPts val="1800"/>
              </a:spcBef>
              <a:buFont typeface="Arial" pitchFamily="34" charset="0"/>
              <a:buChar char="•"/>
            </a:pPr>
            <a:r>
              <a:rPr lang="en-US" sz="2000" i="1" u="sng" dirty="0" err="1" smtClean="0"/>
              <a:t>TransBaltic</a:t>
            </a:r>
            <a:r>
              <a:rPr lang="en-US" sz="2000" i="1" dirty="0" smtClean="0"/>
              <a:t>: </a:t>
            </a:r>
            <a:r>
              <a:rPr lang="en-US" sz="2000" dirty="0" smtClean="0"/>
              <a:t>development of the macro-regional transport action plan (detailed policy actions needed to create better interfaces between national transport networks) </a:t>
            </a:r>
            <a:endParaRPr lang="de-DE" dirty="0"/>
          </a:p>
        </p:txBody>
      </p:sp>
      <p:pic>
        <p:nvPicPr>
          <p:cNvPr id="6" name="Picture 7" descr="L:\04_IV_B\05_Projects\040_02_Baltic COMPASS\09_Communication\02 Illustrations\BalticCompass_log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0272" y="1628800"/>
            <a:ext cx="1866135" cy="64807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eu.baltic.net/_cmsdata/_file/bsr_projects/44.jpg"/>
          <p:cNvPicPr>
            <a:picLocks noChangeAspect="1" noChangeArrowheads="1"/>
          </p:cNvPicPr>
          <p:nvPr/>
        </p:nvPicPr>
        <p:blipFill>
          <a:blip r:embed="rId4" cstate="print"/>
          <a:srcRect/>
          <a:stretch>
            <a:fillRect/>
          </a:stretch>
        </p:blipFill>
        <p:spPr bwMode="auto">
          <a:xfrm>
            <a:off x="7092280" y="2708920"/>
            <a:ext cx="1637928" cy="1064653"/>
          </a:xfrm>
          <a:prstGeom prst="rect">
            <a:avLst/>
          </a:prstGeom>
          <a:noFill/>
        </p:spPr>
      </p:pic>
      <p:pic>
        <p:nvPicPr>
          <p:cNvPr id="2052" name="Picture 4" descr="http://eu.baltic.net/_cmsdata/_file/bsr_projects/27.jpg"/>
          <p:cNvPicPr>
            <a:picLocks noChangeAspect="1" noChangeArrowheads="1"/>
          </p:cNvPicPr>
          <p:nvPr/>
        </p:nvPicPr>
        <p:blipFill>
          <a:blip r:embed="rId5" cstate="print"/>
          <a:srcRect/>
          <a:stretch>
            <a:fillRect/>
          </a:stretch>
        </p:blipFill>
        <p:spPr bwMode="auto">
          <a:xfrm>
            <a:off x="6876256" y="4077072"/>
            <a:ext cx="2020120" cy="1008112"/>
          </a:xfrm>
          <a:prstGeom prst="rect">
            <a:avLst/>
          </a:prstGeom>
          <a:noFill/>
        </p:spPr>
      </p:pic>
    </p:spTree>
    <p:extLst>
      <p:ext uri="{BB962C8B-B14F-4D97-AF65-F5344CB8AC3E}">
        <p14:creationId xmlns:p14="http://schemas.microsoft.com/office/powerpoint/2010/main" val="23887882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88640"/>
            <a:ext cx="7859216" cy="720080"/>
          </a:xfrm>
        </p:spPr>
        <p:txBody>
          <a:bodyPr>
            <a:normAutofit/>
          </a:bodyPr>
          <a:lstStyle/>
          <a:p>
            <a:r>
              <a:rPr lang="en-GB" dirty="0" smtClean="0"/>
              <a:t>4. Two step </a:t>
            </a:r>
            <a:r>
              <a:rPr lang="en-GB" dirty="0"/>
              <a:t>a</a:t>
            </a:r>
            <a:r>
              <a:rPr lang="en-GB" dirty="0" smtClean="0"/>
              <a:t>pplication procedure</a:t>
            </a:r>
            <a:endParaRPr lang="en-GB" dirty="0"/>
          </a:p>
        </p:txBody>
      </p:sp>
      <p:sp>
        <p:nvSpPr>
          <p:cNvPr id="3" name="Footer Placeholder 2"/>
          <p:cNvSpPr>
            <a:spLocks noGrp="1"/>
          </p:cNvSpPr>
          <p:nvPr>
            <p:ph type="ftr" sz="quarter" idx="10"/>
          </p:nvPr>
        </p:nvSpPr>
        <p:spPr/>
        <p:txBody>
          <a:bodyPr/>
          <a:lstStyle/>
          <a:p>
            <a:r>
              <a:rPr lang="en-GB" smtClean="0"/>
              <a:t>11th Steering Committee meeting,  Helsingør | 19 November 2014</a:t>
            </a:r>
            <a:endParaRPr lang="en-US" dirty="0" smtClean="0"/>
          </a:p>
        </p:txBody>
      </p:sp>
      <p:sp>
        <p:nvSpPr>
          <p:cNvPr id="4" name="Slide Number Placeholder 3"/>
          <p:cNvSpPr>
            <a:spLocks noGrp="1"/>
          </p:cNvSpPr>
          <p:nvPr>
            <p:ph type="sldNum" sz="quarter" idx="11"/>
          </p:nvPr>
        </p:nvSpPr>
        <p:spPr/>
        <p:txBody>
          <a:bodyPr/>
          <a:lstStyle/>
          <a:p>
            <a:fld id="{4F3CCC0C-EABD-47DC-B539-FB00AF7AE427}" type="slidenum">
              <a:rPr lang="de-DE" smtClean="0"/>
              <a:pPr/>
              <a:t>15</a:t>
            </a:fld>
            <a:endParaRPr lang="de-DE" dirty="0"/>
          </a:p>
        </p:txBody>
      </p:sp>
      <p:sp>
        <p:nvSpPr>
          <p:cNvPr id="5" name="Text Placeholder 4"/>
          <p:cNvSpPr>
            <a:spLocks noGrp="1"/>
          </p:cNvSpPr>
          <p:nvPr>
            <p:ph type="body" sz="quarter" idx="12"/>
          </p:nvPr>
        </p:nvSpPr>
        <p:spPr>
          <a:xfrm>
            <a:off x="3749176" y="2924944"/>
            <a:ext cx="3168352" cy="2880320"/>
          </a:xfrm>
        </p:spPr>
        <p:txBody>
          <a:bodyPr>
            <a:normAutofit/>
          </a:bodyPr>
          <a:lstStyle/>
          <a:p>
            <a:pPr lvl="0"/>
            <a:endParaRPr lang="en-GB" b="1" dirty="0" smtClean="0">
              <a:solidFill>
                <a:srgbClr val="002060"/>
              </a:solidFill>
            </a:endParaRPr>
          </a:p>
          <a:p>
            <a:pPr lvl="0"/>
            <a:endParaRPr lang="en-GB" b="1" dirty="0" smtClean="0">
              <a:solidFill>
                <a:srgbClr val="002060"/>
              </a:solidFill>
            </a:endParaRPr>
          </a:p>
          <a:p>
            <a:pPr lvl="0"/>
            <a:endParaRPr lang="en-GB" b="1" dirty="0">
              <a:solidFill>
                <a:srgbClr val="002060"/>
              </a:solidFill>
            </a:endParaRPr>
          </a:p>
          <a:p>
            <a:pPr lvl="0"/>
            <a:r>
              <a:rPr lang="en-GB" b="1" dirty="0" smtClean="0">
                <a:solidFill>
                  <a:srgbClr val="002060"/>
                </a:solidFill>
              </a:rPr>
              <a:t>2</a:t>
            </a:r>
            <a:r>
              <a:rPr lang="en-GB" b="1" baseline="30000" dirty="0" smtClean="0">
                <a:solidFill>
                  <a:srgbClr val="002060"/>
                </a:solidFill>
              </a:rPr>
              <a:t>nd</a:t>
            </a:r>
            <a:r>
              <a:rPr lang="en-GB" b="1" dirty="0" smtClean="0">
                <a:solidFill>
                  <a:srgbClr val="002060"/>
                </a:solidFill>
              </a:rPr>
              <a:t> step = full application:</a:t>
            </a:r>
          </a:p>
          <a:p>
            <a:pPr lvl="0"/>
            <a:r>
              <a:rPr lang="en-GB" b="1" dirty="0" smtClean="0">
                <a:solidFill>
                  <a:srgbClr val="002060"/>
                </a:solidFill>
              </a:rPr>
              <a:t>- based on concept note</a:t>
            </a:r>
          </a:p>
          <a:p>
            <a:pPr lvl="0"/>
            <a:r>
              <a:rPr lang="en-GB" b="1" dirty="0" smtClean="0">
                <a:solidFill>
                  <a:srgbClr val="002060"/>
                </a:solidFill>
              </a:rPr>
              <a:t>- basis for grant contract </a:t>
            </a:r>
            <a:endParaRPr lang="en-GB" b="1" dirty="0">
              <a:solidFill>
                <a:srgbClr val="002060"/>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801" y="1052736"/>
            <a:ext cx="7632700" cy="173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Placeholder 4"/>
          <p:cNvSpPr txBox="1">
            <a:spLocks/>
          </p:cNvSpPr>
          <p:nvPr/>
        </p:nvSpPr>
        <p:spPr>
          <a:xfrm>
            <a:off x="547937" y="3077344"/>
            <a:ext cx="3168352" cy="2880320"/>
          </a:xfrm>
          <a:prstGeom prst="rect">
            <a:avLst/>
          </a:prstGeom>
        </p:spPr>
        <p:txBody>
          <a:bodyPr vert="horz" lIns="91440" tIns="45720" rIns="91440" bIns="45720" rtlCol="0">
            <a:norm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tab pos="447675" algn="l"/>
              </a:tabLst>
              <a:defRPr sz="2200" b="0" kern="1200" baseline="0">
                <a:solidFill>
                  <a:srgbClr val="00507F"/>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200" kern="1200">
                <a:solidFill>
                  <a:srgbClr val="00507F"/>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b="1" dirty="0" smtClean="0">
                <a:solidFill>
                  <a:srgbClr val="002060"/>
                </a:solidFill>
              </a:rPr>
              <a:t>1</a:t>
            </a:r>
            <a:r>
              <a:rPr lang="en-GB" b="1" baseline="30000" dirty="0" smtClean="0">
                <a:solidFill>
                  <a:srgbClr val="002060"/>
                </a:solidFill>
              </a:rPr>
              <a:t>st</a:t>
            </a:r>
            <a:r>
              <a:rPr lang="en-GB" b="1" dirty="0" smtClean="0">
                <a:solidFill>
                  <a:srgbClr val="002060"/>
                </a:solidFill>
              </a:rPr>
              <a:t> step = concept note:</a:t>
            </a:r>
          </a:p>
          <a:p>
            <a:r>
              <a:rPr lang="en-GB" b="1" dirty="0" smtClean="0">
                <a:solidFill>
                  <a:srgbClr val="002060"/>
                </a:solidFill>
              </a:rPr>
              <a:t>- project draft (ca. 15 pages) </a:t>
            </a:r>
            <a:endParaRPr lang="en-GB" b="1" dirty="0">
              <a:solidFill>
                <a:srgbClr val="002060"/>
              </a:solidFill>
            </a:endParaRPr>
          </a:p>
        </p:txBody>
      </p:sp>
    </p:spTree>
    <p:extLst>
      <p:ext uri="{BB962C8B-B14F-4D97-AF65-F5344CB8AC3E}">
        <p14:creationId xmlns:p14="http://schemas.microsoft.com/office/powerpoint/2010/main" val="8053460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341784"/>
            <a:ext cx="7056784" cy="1143000"/>
          </a:xfrm>
        </p:spPr>
        <p:txBody>
          <a:bodyPr/>
          <a:lstStyle/>
          <a:p>
            <a:pPr>
              <a:spcBef>
                <a:spcPct val="100000"/>
              </a:spcBef>
            </a:pPr>
            <a:r>
              <a:rPr lang="de-DE" dirty="0"/>
              <a:t>5</a:t>
            </a:r>
            <a:r>
              <a:rPr lang="lv-LV" dirty="0" smtClean="0"/>
              <a:t>. </a:t>
            </a:r>
            <a:r>
              <a:rPr lang="en-GB" dirty="0" smtClean="0"/>
              <a:t>Timeline for the new Programme start</a:t>
            </a:r>
            <a:endParaRPr lang="de-DE" dirty="0" smtClean="0"/>
          </a:p>
        </p:txBody>
      </p:sp>
      <p:sp>
        <p:nvSpPr>
          <p:cNvPr id="3" name="Fußzeilenplatzhalter 2"/>
          <p:cNvSpPr>
            <a:spLocks noGrp="1"/>
          </p:cNvSpPr>
          <p:nvPr>
            <p:ph type="ftr" sz="quarter" idx="10"/>
          </p:nvPr>
        </p:nvSpPr>
        <p:spPr/>
        <p:txBody>
          <a:bodyPr/>
          <a:lstStyle/>
          <a:p>
            <a:r>
              <a:rPr lang="en-GB" smtClean="0"/>
              <a:t>11th Steering Committee meeting,  Helsingør | 19 November 2014</a:t>
            </a:r>
            <a:endParaRPr lang="en-US" dirty="0"/>
          </a:p>
        </p:txBody>
      </p:sp>
      <p:sp>
        <p:nvSpPr>
          <p:cNvPr id="4" name="Foliennummernplatzhalter 3"/>
          <p:cNvSpPr>
            <a:spLocks noGrp="1"/>
          </p:cNvSpPr>
          <p:nvPr>
            <p:ph type="sldNum" sz="quarter" idx="11"/>
          </p:nvPr>
        </p:nvSpPr>
        <p:spPr/>
        <p:txBody>
          <a:bodyPr/>
          <a:lstStyle/>
          <a:p>
            <a:fld id="{4F3CCC0C-EABD-47DC-B539-FB00AF7AE427}" type="slidenum">
              <a:rPr lang="de-DE" smtClean="0"/>
              <a:pPr/>
              <a:t>16</a:t>
            </a:fld>
            <a:endParaRPr lang="de-DE" dirty="0"/>
          </a:p>
        </p:txBody>
      </p:sp>
      <p:sp>
        <p:nvSpPr>
          <p:cNvPr id="5" name="Textplatzhalter 4"/>
          <p:cNvSpPr>
            <a:spLocks noGrp="1"/>
          </p:cNvSpPr>
          <p:nvPr>
            <p:ph type="body" sz="quarter" idx="12"/>
          </p:nvPr>
        </p:nvSpPr>
        <p:spPr>
          <a:xfrm>
            <a:off x="755576" y="1628800"/>
            <a:ext cx="8064896" cy="4248472"/>
          </a:xfrm>
        </p:spPr>
        <p:txBody>
          <a:bodyPr>
            <a:normAutofit lnSpcReduction="10000"/>
          </a:bodyPr>
          <a:lstStyle/>
          <a:p>
            <a:pPr>
              <a:spcBef>
                <a:spcPts val="1200"/>
              </a:spcBef>
              <a:buFont typeface="Arial" pitchFamily="34" charset="0"/>
              <a:buChar char="•"/>
            </a:pPr>
            <a:r>
              <a:rPr lang="en-IE" sz="2000" dirty="0" smtClean="0"/>
              <a:t> </a:t>
            </a:r>
            <a:r>
              <a:rPr lang="en-IE" sz="2000" b="1" dirty="0" smtClean="0"/>
              <a:t>Ongoing</a:t>
            </a:r>
            <a:r>
              <a:rPr lang="en-IE" sz="2000" dirty="0" smtClean="0"/>
              <a:t>: feedback on new project ideas</a:t>
            </a:r>
            <a:r>
              <a:rPr lang="lv-LV" sz="2000" dirty="0" smtClean="0"/>
              <a:t> </a:t>
            </a:r>
            <a:r>
              <a:rPr lang="en-US" sz="2000" dirty="0" smtClean="0"/>
              <a:t>by Secretariat</a:t>
            </a:r>
            <a:r>
              <a:rPr lang="lv-LV" sz="2000" dirty="0" smtClean="0"/>
              <a:t> </a:t>
            </a:r>
            <a:endParaRPr lang="en-US" sz="2000" dirty="0" smtClean="0"/>
          </a:p>
          <a:p>
            <a:pPr>
              <a:spcBef>
                <a:spcPts val="1200"/>
              </a:spcBef>
              <a:buFont typeface="Arial" pitchFamily="34" charset="0"/>
              <a:buChar char="•"/>
            </a:pPr>
            <a:r>
              <a:rPr lang="en-IE" sz="2000" dirty="0" smtClean="0"/>
              <a:t> </a:t>
            </a:r>
            <a:r>
              <a:rPr lang="en-IE" sz="2000" b="1" dirty="0" smtClean="0"/>
              <a:t>Ongoing: </a:t>
            </a:r>
            <a:r>
              <a:rPr lang="en-IE" sz="2000" dirty="0" smtClean="0"/>
              <a:t>consultations in Rostock/Riga offices</a:t>
            </a:r>
          </a:p>
          <a:p>
            <a:pPr>
              <a:spcBef>
                <a:spcPts val="1200"/>
              </a:spcBef>
              <a:buFont typeface="Arial" pitchFamily="34" charset="0"/>
              <a:buChar char="•"/>
            </a:pPr>
            <a:r>
              <a:rPr lang="en-IE" sz="2000" dirty="0" smtClean="0">
                <a:solidFill>
                  <a:srgbClr val="FF0000"/>
                </a:solidFill>
              </a:rPr>
              <a:t> </a:t>
            </a:r>
            <a:r>
              <a:rPr lang="en-IE" sz="2000" b="1" dirty="0" smtClean="0">
                <a:solidFill>
                  <a:srgbClr val="FF0000"/>
                </a:solidFill>
              </a:rPr>
              <a:t>26-27 November 2014</a:t>
            </a:r>
            <a:r>
              <a:rPr lang="en-IE" sz="2000" dirty="0" smtClean="0">
                <a:solidFill>
                  <a:srgbClr val="FF0000"/>
                </a:solidFill>
              </a:rPr>
              <a:t>: Programme Conference, Warsaw</a:t>
            </a:r>
          </a:p>
          <a:p>
            <a:pPr>
              <a:spcBef>
                <a:spcPts val="1200"/>
              </a:spcBef>
              <a:buFont typeface="Arial" pitchFamily="34" charset="0"/>
              <a:buChar char="•"/>
            </a:pPr>
            <a:r>
              <a:rPr lang="en-IE" sz="2000" dirty="0" smtClean="0">
                <a:solidFill>
                  <a:srgbClr val="FF0000"/>
                </a:solidFill>
              </a:rPr>
              <a:t> </a:t>
            </a:r>
            <a:r>
              <a:rPr lang="en-IE" sz="2000" b="1" dirty="0" smtClean="0">
                <a:solidFill>
                  <a:srgbClr val="FF0000"/>
                </a:solidFill>
              </a:rPr>
              <a:t>3-4 December 2014</a:t>
            </a:r>
            <a:r>
              <a:rPr lang="en-IE" sz="2000" dirty="0" smtClean="0">
                <a:solidFill>
                  <a:srgbClr val="FF0000"/>
                </a:solidFill>
              </a:rPr>
              <a:t>: Lead Applicant Seminar, Riga</a:t>
            </a:r>
          </a:p>
          <a:p>
            <a:pPr>
              <a:spcBef>
                <a:spcPts val="1200"/>
              </a:spcBef>
              <a:buFont typeface="Arial" pitchFamily="34" charset="0"/>
              <a:buChar char="•"/>
            </a:pPr>
            <a:r>
              <a:rPr lang="en-IE" sz="2000" dirty="0" smtClean="0"/>
              <a:t> </a:t>
            </a:r>
            <a:r>
              <a:rPr lang="en-IE" sz="2000" b="1" dirty="0" smtClean="0"/>
              <a:t>December 2014</a:t>
            </a:r>
            <a:r>
              <a:rPr lang="en-IE" sz="2000" dirty="0" smtClean="0"/>
              <a:t>: launch of the first call for applications</a:t>
            </a:r>
          </a:p>
          <a:p>
            <a:pPr>
              <a:spcBef>
                <a:spcPts val="1200"/>
              </a:spcBef>
              <a:buFont typeface="Arial" pitchFamily="34" charset="0"/>
              <a:buChar char="•"/>
            </a:pPr>
            <a:r>
              <a:rPr lang="en-IE" sz="2000" dirty="0" smtClean="0"/>
              <a:t> </a:t>
            </a:r>
            <a:r>
              <a:rPr lang="en-IE" sz="2000" b="1" dirty="0" smtClean="0"/>
              <a:t>End of 2015</a:t>
            </a:r>
            <a:r>
              <a:rPr lang="en-IE" sz="2000" dirty="0" smtClean="0"/>
              <a:t>: start of the first projects</a:t>
            </a:r>
          </a:p>
          <a:p>
            <a:pPr>
              <a:spcBef>
                <a:spcPts val="1200"/>
              </a:spcBef>
              <a:buFont typeface="Arial" pitchFamily="34" charset="0"/>
              <a:buChar char="•"/>
            </a:pPr>
            <a:r>
              <a:rPr lang="en-IE" sz="2000" dirty="0" smtClean="0"/>
              <a:t> </a:t>
            </a:r>
            <a:r>
              <a:rPr lang="en-IE" sz="2000" b="1" dirty="0" smtClean="0"/>
              <a:t>Autumn 2015</a:t>
            </a:r>
            <a:r>
              <a:rPr lang="en-IE" sz="2000" dirty="0" smtClean="0"/>
              <a:t>: launch of the second call for applications (preliminary)</a:t>
            </a:r>
          </a:p>
          <a:p>
            <a:pPr>
              <a:spcBef>
                <a:spcPts val="1200"/>
              </a:spcBef>
            </a:pPr>
            <a:endParaRPr lang="en-IE" sz="2000" dirty="0" smtClean="0"/>
          </a:p>
          <a:p>
            <a:endParaRPr lang="lv-LV" sz="2000" dirty="0" smtClean="0"/>
          </a:p>
          <a:p>
            <a:r>
              <a:rPr lang="en-IE" sz="2000" dirty="0" smtClean="0"/>
              <a:t>More information at </a:t>
            </a:r>
            <a:r>
              <a:rPr lang="en-IE" sz="2000" b="1" u="sng" dirty="0" smtClean="0"/>
              <a:t>www.interreg-baltic.eu</a:t>
            </a:r>
            <a:endParaRPr lang="de-DE" dirty="0"/>
          </a:p>
        </p:txBody>
      </p:sp>
    </p:spTree>
    <p:extLst>
      <p:ext uri="{BB962C8B-B14F-4D97-AF65-F5344CB8AC3E}">
        <p14:creationId xmlns:p14="http://schemas.microsoft.com/office/powerpoint/2010/main" val="23887882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341784"/>
            <a:ext cx="7056784" cy="1143000"/>
          </a:xfrm>
        </p:spPr>
        <p:txBody>
          <a:bodyPr>
            <a:normAutofit/>
          </a:bodyPr>
          <a:lstStyle/>
          <a:p>
            <a:pPr>
              <a:spcBef>
                <a:spcPct val="100000"/>
              </a:spcBef>
            </a:pPr>
            <a:r>
              <a:rPr lang="de-DE" dirty="0"/>
              <a:t>6</a:t>
            </a:r>
            <a:r>
              <a:rPr lang="de-DE" dirty="0" smtClean="0"/>
              <a:t>. Support </a:t>
            </a:r>
            <a:r>
              <a:rPr lang="de-DE" dirty="0" err="1" smtClean="0"/>
              <a:t>to</a:t>
            </a:r>
            <a:r>
              <a:rPr lang="de-DE" dirty="0" smtClean="0"/>
              <a:t> </a:t>
            </a:r>
            <a:r>
              <a:rPr lang="de-DE" dirty="0" err="1" smtClean="0"/>
              <a:t>applicants</a:t>
            </a:r>
            <a:endParaRPr lang="en-GB" dirty="0" smtClean="0"/>
          </a:p>
        </p:txBody>
      </p:sp>
      <p:sp>
        <p:nvSpPr>
          <p:cNvPr id="3" name="Fußzeilenplatzhalter 2"/>
          <p:cNvSpPr>
            <a:spLocks noGrp="1"/>
          </p:cNvSpPr>
          <p:nvPr>
            <p:ph type="ftr" sz="quarter" idx="10"/>
          </p:nvPr>
        </p:nvSpPr>
        <p:spPr/>
        <p:txBody>
          <a:bodyPr/>
          <a:lstStyle/>
          <a:p>
            <a:r>
              <a:rPr lang="en-GB" dirty="0" smtClean="0"/>
              <a:t>11th Steering Committee meeting,  </a:t>
            </a:r>
            <a:r>
              <a:rPr lang="en-GB" dirty="0" err="1" smtClean="0"/>
              <a:t>Helsingør</a:t>
            </a:r>
            <a:r>
              <a:rPr lang="en-GB" dirty="0" smtClean="0"/>
              <a:t> | 19 November 2014</a:t>
            </a:r>
            <a:endParaRPr lang="en-US" dirty="0"/>
          </a:p>
        </p:txBody>
      </p:sp>
      <p:sp>
        <p:nvSpPr>
          <p:cNvPr id="4" name="Foliennummernplatzhalter 3"/>
          <p:cNvSpPr>
            <a:spLocks noGrp="1"/>
          </p:cNvSpPr>
          <p:nvPr>
            <p:ph type="sldNum" sz="quarter" idx="11"/>
          </p:nvPr>
        </p:nvSpPr>
        <p:spPr/>
        <p:txBody>
          <a:bodyPr/>
          <a:lstStyle/>
          <a:p>
            <a:fld id="{4F3CCC0C-EABD-47DC-B539-FB00AF7AE427}" type="slidenum">
              <a:rPr lang="de-DE" smtClean="0"/>
              <a:pPr/>
              <a:t>17</a:t>
            </a:fld>
            <a:endParaRPr lang="de-DE" dirty="0"/>
          </a:p>
        </p:txBody>
      </p:sp>
      <p:sp>
        <p:nvSpPr>
          <p:cNvPr id="5" name="Textplatzhalter 4"/>
          <p:cNvSpPr>
            <a:spLocks noGrp="1"/>
          </p:cNvSpPr>
          <p:nvPr>
            <p:ph type="body" sz="quarter" idx="12"/>
          </p:nvPr>
        </p:nvSpPr>
        <p:spPr>
          <a:xfrm>
            <a:off x="251520" y="1268760"/>
            <a:ext cx="8712968" cy="4680520"/>
          </a:xfrm>
        </p:spPr>
        <p:txBody>
          <a:bodyPr>
            <a:normAutofit/>
          </a:bodyPr>
          <a:lstStyle/>
          <a:p>
            <a:pPr>
              <a:spcBef>
                <a:spcPts val="1200"/>
              </a:spcBef>
              <a:buFont typeface="Arial" pitchFamily="34" charset="0"/>
              <a:buChar char="•"/>
            </a:pPr>
            <a:endParaRPr lang="de-DE" dirty="0" smtClean="0"/>
          </a:p>
          <a:p>
            <a:pPr>
              <a:spcBef>
                <a:spcPts val="1200"/>
              </a:spcBef>
              <a:buFont typeface="Arial" pitchFamily="34" charset="0"/>
              <a:buChar char="•"/>
            </a:pPr>
            <a:r>
              <a:rPr lang="de-DE" sz="2400" b="1" dirty="0" smtClean="0"/>
              <a:t> PAC</a:t>
            </a:r>
            <a:r>
              <a:rPr lang="de-DE" sz="2400" b="1" dirty="0"/>
              <a:t>: </a:t>
            </a:r>
            <a:r>
              <a:rPr lang="de-DE" sz="2400" dirty="0" smtClean="0"/>
              <a:t>Letters </a:t>
            </a:r>
            <a:r>
              <a:rPr lang="de-DE" sz="2400" dirty="0" err="1" smtClean="0"/>
              <a:t>of</a:t>
            </a:r>
            <a:r>
              <a:rPr lang="de-DE" sz="2400" dirty="0" smtClean="0"/>
              <a:t> Support</a:t>
            </a:r>
            <a:endParaRPr lang="de-DE" sz="2400" dirty="0"/>
          </a:p>
          <a:p>
            <a:pPr>
              <a:spcBef>
                <a:spcPts val="1200"/>
              </a:spcBef>
              <a:buFont typeface="Arial" pitchFamily="34" charset="0"/>
              <a:buChar char="•"/>
            </a:pPr>
            <a:endParaRPr lang="de-DE" sz="2400" b="1" dirty="0"/>
          </a:p>
          <a:p>
            <a:pPr>
              <a:spcBef>
                <a:spcPts val="1200"/>
              </a:spcBef>
              <a:buFont typeface="Arial" pitchFamily="34" charset="0"/>
              <a:buChar char="•"/>
            </a:pPr>
            <a:r>
              <a:rPr lang="de-DE" sz="2400" dirty="0" smtClean="0"/>
              <a:t> </a:t>
            </a:r>
            <a:r>
              <a:rPr lang="de-DE" sz="2400" b="1" dirty="0" smtClean="0"/>
              <a:t>Website: </a:t>
            </a:r>
            <a:r>
              <a:rPr lang="pl-PL" sz="2400" dirty="0">
                <a:hlinkClick r:id="rId3"/>
              </a:rPr>
              <a:t>http://</a:t>
            </a:r>
            <a:r>
              <a:rPr lang="pl-PL" sz="2400" dirty="0" smtClean="0">
                <a:hlinkClick r:id="rId3"/>
              </a:rPr>
              <a:t>www.interreg-baltic.eu/how-to-apply.html</a:t>
            </a:r>
            <a:endParaRPr lang="de-DE" sz="2400" dirty="0"/>
          </a:p>
          <a:p>
            <a:pPr>
              <a:spcBef>
                <a:spcPts val="1200"/>
              </a:spcBef>
              <a:buFont typeface="Arial" pitchFamily="34" charset="0"/>
              <a:buChar char="•"/>
            </a:pPr>
            <a:r>
              <a:rPr lang="de-DE" sz="2400" b="1" dirty="0"/>
              <a:t> Event </a:t>
            </a:r>
            <a:r>
              <a:rPr lang="de-DE" sz="2400" b="1" dirty="0" err="1"/>
              <a:t>calendar</a:t>
            </a:r>
            <a:r>
              <a:rPr lang="de-DE" sz="2400" b="1" dirty="0"/>
              <a:t>: </a:t>
            </a:r>
            <a:r>
              <a:rPr lang="de-DE" sz="2400" dirty="0">
                <a:hlinkClick r:id="rId4"/>
              </a:rPr>
              <a:t>http://</a:t>
            </a:r>
            <a:r>
              <a:rPr lang="de-DE" sz="2400" dirty="0" smtClean="0">
                <a:hlinkClick r:id="rId4"/>
              </a:rPr>
              <a:t>www.interreg-baltic.eu/events.html</a:t>
            </a:r>
            <a:endParaRPr lang="de-DE" b="1" dirty="0" smtClean="0"/>
          </a:p>
          <a:p>
            <a:pPr>
              <a:spcBef>
                <a:spcPts val="1200"/>
              </a:spcBef>
              <a:buFont typeface="Arial" pitchFamily="34" charset="0"/>
              <a:buChar char="•"/>
            </a:pPr>
            <a:r>
              <a:rPr lang="de-DE" sz="2400" b="1" dirty="0" smtClean="0"/>
              <a:t> </a:t>
            </a:r>
            <a:r>
              <a:rPr lang="de-DE" sz="2400" b="1" dirty="0" err="1" smtClean="0"/>
              <a:t>Consultations</a:t>
            </a:r>
            <a:r>
              <a:rPr lang="de-DE" sz="2400" b="1" dirty="0" smtClean="0"/>
              <a:t>: </a:t>
            </a:r>
            <a:r>
              <a:rPr lang="de-DE" sz="2400" dirty="0" smtClean="0"/>
              <a:t>P</a:t>
            </a:r>
            <a:r>
              <a:rPr lang="pl-PL" sz="2400" dirty="0" err="1" smtClean="0"/>
              <a:t>roject</a:t>
            </a:r>
            <a:r>
              <a:rPr lang="pl-PL" sz="2400" dirty="0" smtClean="0"/>
              <a:t> </a:t>
            </a:r>
            <a:r>
              <a:rPr lang="pl-PL" sz="2400" dirty="0"/>
              <a:t>idea form (</a:t>
            </a:r>
            <a:r>
              <a:rPr lang="en-IE" sz="2400" dirty="0">
                <a:hlinkClick r:id="rId5"/>
              </a:rPr>
              <a:t>ideas@eu.baltic.net</a:t>
            </a:r>
            <a:r>
              <a:rPr lang="pl-PL" sz="2400" dirty="0" smtClean="0"/>
              <a:t>)</a:t>
            </a:r>
            <a:endParaRPr lang="de-DE" sz="2400" dirty="0" smtClean="0"/>
          </a:p>
          <a:p>
            <a:pPr>
              <a:spcBef>
                <a:spcPts val="1200"/>
              </a:spcBef>
              <a:buFont typeface="Arial" pitchFamily="34" charset="0"/>
              <a:buChar char="•"/>
            </a:pPr>
            <a:endParaRPr lang="de-DE" dirty="0" smtClean="0"/>
          </a:p>
          <a:p>
            <a:pPr>
              <a:spcBef>
                <a:spcPts val="1200"/>
              </a:spcBef>
              <a:buFont typeface="Arial" pitchFamily="34" charset="0"/>
              <a:buChar char="•"/>
            </a:pPr>
            <a:r>
              <a:rPr lang="de-DE" sz="2400" dirty="0" smtClean="0"/>
              <a:t> </a:t>
            </a:r>
            <a:r>
              <a:rPr lang="de-DE" sz="2400" b="1" dirty="0" smtClean="0"/>
              <a:t>LinkedIn </a:t>
            </a:r>
            <a:r>
              <a:rPr lang="de-DE" sz="2400" b="1" dirty="0" err="1" smtClean="0"/>
              <a:t>partner</a:t>
            </a:r>
            <a:r>
              <a:rPr lang="de-DE" sz="2400" b="1" dirty="0" smtClean="0"/>
              <a:t> </a:t>
            </a:r>
            <a:r>
              <a:rPr lang="de-DE" sz="2400" b="1" dirty="0" err="1" smtClean="0"/>
              <a:t>search</a:t>
            </a:r>
            <a:r>
              <a:rPr lang="de-DE" sz="2400" b="1" dirty="0" smtClean="0"/>
              <a:t> </a:t>
            </a:r>
            <a:r>
              <a:rPr lang="de-DE" sz="2400" b="1" dirty="0" err="1" smtClean="0"/>
              <a:t>group</a:t>
            </a:r>
            <a:r>
              <a:rPr lang="de-DE" sz="2400" dirty="0" smtClean="0"/>
              <a:t>: http</a:t>
            </a:r>
            <a:r>
              <a:rPr lang="de-DE" sz="2400" dirty="0"/>
              <a:t>://</a:t>
            </a:r>
            <a:r>
              <a:rPr lang="de-DE" sz="2400" dirty="0" smtClean="0"/>
              <a:t>www.linkedin.com/groups?gid=6754612</a:t>
            </a:r>
            <a:endParaRPr lang="de-DE" sz="2400" dirty="0"/>
          </a:p>
          <a:p>
            <a:pPr>
              <a:spcBef>
                <a:spcPts val="1200"/>
              </a:spcBef>
              <a:buFont typeface="Arial" pitchFamily="34" charset="0"/>
              <a:buChar char="•"/>
            </a:pPr>
            <a:endParaRPr lang="de-DE" dirty="0"/>
          </a:p>
        </p:txBody>
      </p:sp>
    </p:spTree>
    <p:extLst>
      <p:ext uri="{BB962C8B-B14F-4D97-AF65-F5344CB8AC3E}">
        <p14:creationId xmlns:p14="http://schemas.microsoft.com/office/powerpoint/2010/main" val="23887882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platzhalter 4"/>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255" r="1255"/>
          <a:stretch>
            <a:fillRect/>
          </a:stretch>
        </p:blipFill>
        <p:spPr/>
      </p:pic>
      <p:sp>
        <p:nvSpPr>
          <p:cNvPr id="3" name="Titel 2"/>
          <p:cNvSpPr>
            <a:spLocks noGrp="1"/>
          </p:cNvSpPr>
          <p:nvPr>
            <p:ph type="ctrTitle"/>
          </p:nvPr>
        </p:nvSpPr>
        <p:spPr/>
        <p:txBody>
          <a:bodyPr/>
          <a:lstStyle/>
          <a:p>
            <a:pPr algn="ctr"/>
            <a:r>
              <a:rPr lang="en-GB" dirty="0" err="1" smtClean="0"/>
              <a:t>Interreg</a:t>
            </a:r>
            <a:r>
              <a:rPr lang="en-GB" dirty="0" smtClean="0"/>
              <a:t> </a:t>
            </a:r>
            <a:r>
              <a:rPr lang="en-GB" dirty="0"/>
              <a:t>Baltic Sea Region 2014-2020</a:t>
            </a:r>
            <a:br>
              <a:rPr lang="en-GB" dirty="0"/>
            </a:br>
            <a:r>
              <a:rPr lang="en-GB" dirty="0"/>
              <a:t/>
            </a:r>
            <a:br>
              <a:rPr lang="en-GB" dirty="0"/>
            </a:br>
            <a:r>
              <a:rPr lang="en-GB" dirty="0"/>
              <a:t>Objective 3.3: Maritime Safety</a:t>
            </a:r>
            <a:endParaRPr lang="de-DE" dirty="0"/>
          </a:p>
        </p:txBody>
      </p:sp>
      <p:sp>
        <p:nvSpPr>
          <p:cNvPr id="4" name="Textplatzhalter 3"/>
          <p:cNvSpPr>
            <a:spLocks noGrp="1"/>
          </p:cNvSpPr>
          <p:nvPr>
            <p:ph type="body" sz="quarter" idx="15"/>
          </p:nvPr>
        </p:nvSpPr>
        <p:spPr>
          <a:xfrm>
            <a:off x="1979712" y="3717032"/>
            <a:ext cx="6624539" cy="1872432"/>
          </a:xfrm>
        </p:spPr>
        <p:txBody>
          <a:bodyPr>
            <a:normAutofit lnSpcReduction="10000"/>
          </a:bodyPr>
          <a:lstStyle/>
          <a:p>
            <a:r>
              <a:rPr lang="de-DE" dirty="0" smtClean="0"/>
              <a:t>Bartlomiej Wierzbicki</a:t>
            </a:r>
          </a:p>
          <a:p>
            <a:r>
              <a:rPr lang="de-DE" dirty="0" smtClean="0"/>
              <a:t>Project Officer</a:t>
            </a:r>
          </a:p>
          <a:p>
            <a:r>
              <a:rPr lang="de-DE" dirty="0" smtClean="0"/>
              <a:t>Phone: +49 </a:t>
            </a:r>
            <a:r>
              <a:rPr lang="de-DE" dirty="0"/>
              <a:t>381 45484 </a:t>
            </a:r>
            <a:r>
              <a:rPr lang="de-DE" dirty="0" smtClean="0"/>
              <a:t>52 91 </a:t>
            </a:r>
          </a:p>
          <a:p>
            <a:r>
              <a:rPr lang="de-DE" dirty="0" smtClean="0"/>
              <a:t>E-mail: Bartlomiej.Wierzbicki@eu.baltic.net</a:t>
            </a:r>
            <a:endParaRPr lang="de-DE" dirty="0"/>
          </a:p>
          <a:p>
            <a:r>
              <a:rPr lang="lv-LV" dirty="0" err="1" smtClean="0"/>
              <a:t>www.interreg-baltic.eu</a:t>
            </a:r>
            <a:r>
              <a:rPr lang="lv-LV" dirty="0" smtClean="0"/>
              <a:t> </a:t>
            </a:r>
            <a:endParaRPr lang="de-DE" dirty="0"/>
          </a:p>
        </p:txBody>
      </p:sp>
    </p:spTree>
    <p:extLst>
      <p:ext uri="{BB962C8B-B14F-4D97-AF65-F5344CB8AC3E}">
        <p14:creationId xmlns:p14="http://schemas.microsoft.com/office/powerpoint/2010/main" val="42534122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1133" r="1133"/>
          <a:stretch>
            <a:fillRect/>
          </a:stretch>
        </p:blipFill>
        <p:spPr/>
      </p:pic>
      <p:sp>
        <p:nvSpPr>
          <p:cNvPr id="3" name="Slide Number Placeholder 2"/>
          <p:cNvSpPr>
            <a:spLocks noGrp="1"/>
          </p:cNvSpPr>
          <p:nvPr>
            <p:ph type="sldNum" sz="quarter" idx="16"/>
          </p:nvPr>
        </p:nvSpPr>
        <p:spPr/>
        <p:txBody>
          <a:bodyPr/>
          <a:lstStyle/>
          <a:p>
            <a:fld id="{4F3CCC0C-EABD-47DC-B539-FB00AF7AE427}" type="slidenum">
              <a:rPr lang="de-DE" smtClean="0"/>
              <a:pPr/>
              <a:t>2</a:t>
            </a:fld>
            <a:endParaRPr lang="de-DE"/>
          </a:p>
        </p:txBody>
      </p:sp>
      <p:sp>
        <p:nvSpPr>
          <p:cNvPr id="4" name="Text Placeholder 3"/>
          <p:cNvSpPr>
            <a:spLocks noGrp="1"/>
          </p:cNvSpPr>
          <p:nvPr>
            <p:ph type="body" sz="quarter" idx="17"/>
          </p:nvPr>
        </p:nvSpPr>
        <p:spPr/>
        <p:txBody>
          <a:bodyPr/>
          <a:lstStyle/>
          <a:p>
            <a:endParaRPr lang="en-GB" dirty="0"/>
          </a:p>
        </p:txBody>
      </p:sp>
    </p:spTree>
    <p:extLst>
      <p:ext uri="{BB962C8B-B14F-4D97-AF65-F5344CB8AC3E}">
        <p14:creationId xmlns:p14="http://schemas.microsoft.com/office/powerpoint/2010/main" val="29829722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Content</a:t>
            </a:r>
            <a:endParaRPr lang="de-DE" dirty="0"/>
          </a:p>
        </p:txBody>
      </p:sp>
      <p:sp>
        <p:nvSpPr>
          <p:cNvPr id="3" name="Fußzeilenplatzhalter 2"/>
          <p:cNvSpPr>
            <a:spLocks noGrp="1"/>
          </p:cNvSpPr>
          <p:nvPr>
            <p:ph type="ftr" sz="quarter" idx="10"/>
          </p:nvPr>
        </p:nvSpPr>
        <p:spPr/>
        <p:txBody>
          <a:bodyPr/>
          <a:lstStyle/>
          <a:p>
            <a:r>
              <a:rPr lang="en-GB" smtClean="0"/>
              <a:t>11th Steering Committee meeting,  Helsingør | 19 November 2014</a:t>
            </a:r>
            <a:endParaRPr lang="en-US" dirty="0" smtClean="0"/>
          </a:p>
        </p:txBody>
      </p:sp>
      <p:sp>
        <p:nvSpPr>
          <p:cNvPr id="4" name="Foliennummernplatzhalter 3"/>
          <p:cNvSpPr>
            <a:spLocks noGrp="1"/>
          </p:cNvSpPr>
          <p:nvPr>
            <p:ph type="sldNum" sz="quarter" idx="11"/>
          </p:nvPr>
        </p:nvSpPr>
        <p:spPr/>
        <p:txBody>
          <a:bodyPr/>
          <a:lstStyle/>
          <a:p>
            <a:fld id="{4F3CCC0C-EABD-47DC-B539-FB00AF7AE427}" type="slidenum">
              <a:rPr lang="de-DE" smtClean="0"/>
              <a:pPr/>
              <a:t>3</a:t>
            </a:fld>
            <a:endParaRPr lang="de-DE" dirty="0"/>
          </a:p>
        </p:txBody>
      </p:sp>
      <p:sp>
        <p:nvSpPr>
          <p:cNvPr id="5" name="Textplatzhalter 4"/>
          <p:cNvSpPr>
            <a:spLocks noGrp="1"/>
          </p:cNvSpPr>
          <p:nvPr>
            <p:ph type="body" sz="quarter" idx="12"/>
          </p:nvPr>
        </p:nvSpPr>
        <p:spPr/>
        <p:txBody>
          <a:bodyPr>
            <a:normAutofit/>
          </a:bodyPr>
          <a:lstStyle/>
          <a:p>
            <a:pPr marL="457200" indent="-457200">
              <a:spcBef>
                <a:spcPct val="100000"/>
              </a:spcBef>
              <a:buFont typeface="+mj-lt"/>
              <a:buAutoNum type="arabicPeriod"/>
            </a:pPr>
            <a:r>
              <a:rPr lang="de-DE" sz="2400" dirty="0" smtClean="0"/>
              <a:t>Interreg Baltic Sea Region Programme 2014-2020 – </a:t>
            </a:r>
            <a:r>
              <a:rPr lang="de-DE" sz="2400" dirty="0" err="1" smtClean="0"/>
              <a:t>main</a:t>
            </a:r>
            <a:r>
              <a:rPr lang="de-DE" sz="2400" dirty="0" smtClean="0"/>
              <a:t> </a:t>
            </a:r>
            <a:r>
              <a:rPr lang="de-DE" sz="2400" dirty="0" err="1" smtClean="0"/>
              <a:t>facts</a:t>
            </a:r>
            <a:endParaRPr lang="de-DE" sz="2400" dirty="0" smtClean="0"/>
          </a:p>
          <a:p>
            <a:pPr marL="457200" indent="-457200">
              <a:spcBef>
                <a:spcPct val="100000"/>
              </a:spcBef>
              <a:buFont typeface="+mj-lt"/>
              <a:buAutoNum type="arabicPeriod"/>
            </a:pPr>
            <a:r>
              <a:rPr lang="de-DE" sz="2400" dirty="0" err="1" smtClean="0"/>
              <a:t>Objective</a:t>
            </a:r>
            <a:r>
              <a:rPr lang="de-DE" sz="2400" dirty="0" smtClean="0"/>
              <a:t> 3.3: Maritime </a:t>
            </a:r>
            <a:r>
              <a:rPr lang="de-DE" sz="2400" dirty="0" err="1" smtClean="0"/>
              <a:t>Safety</a:t>
            </a:r>
            <a:endParaRPr lang="de-DE" sz="2400" dirty="0" smtClean="0"/>
          </a:p>
          <a:p>
            <a:pPr marL="457200" indent="-457200">
              <a:spcBef>
                <a:spcPct val="100000"/>
              </a:spcBef>
              <a:buFont typeface="+mj-lt"/>
              <a:buAutoNum type="arabicPeriod"/>
            </a:pPr>
            <a:r>
              <a:rPr lang="de-DE" sz="2400" dirty="0" smtClean="0"/>
              <a:t>Main features of a </a:t>
            </a:r>
            <a:r>
              <a:rPr lang="de-DE" sz="2400" dirty="0" err="1" smtClean="0"/>
              <a:t>typical</a:t>
            </a:r>
            <a:r>
              <a:rPr lang="de-DE" sz="2400" dirty="0" smtClean="0"/>
              <a:t> </a:t>
            </a:r>
            <a:r>
              <a:rPr lang="de-DE" sz="2400" dirty="0" err="1" smtClean="0"/>
              <a:t>project</a:t>
            </a:r>
            <a:endParaRPr lang="de-DE" sz="2400" dirty="0" smtClean="0"/>
          </a:p>
          <a:p>
            <a:pPr marL="457200" indent="-457200">
              <a:spcBef>
                <a:spcPct val="100000"/>
              </a:spcBef>
              <a:buFont typeface="+mj-lt"/>
              <a:buAutoNum type="arabicPeriod"/>
            </a:pPr>
            <a:r>
              <a:rPr lang="de-DE" sz="2400" dirty="0" smtClean="0"/>
              <a:t>Timeline </a:t>
            </a:r>
            <a:r>
              <a:rPr lang="de-DE" sz="2400" dirty="0" smtClean="0"/>
              <a:t>for the </a:t>
            </a:r>
            <a:r>
              <a:rPr lang="de-DE" sz="2400" dirty="0" err="1" smtClean="0"/>
              <a:t>new</a:t>
            </a:r>
            <a:r>
              <a:rPr lang="de-DE" sz="2400" dirty="0" smtClean="0"/>
              <a:t> Programme</a:t>
            </a:r>
          </a:p>
          <a:p>
            <a:pPr marL="457200" indent="-457200">
              <a:spcBef>
                <a:spcPct val="100000"/>
              </a:spcBef>
              <a:buFont typeface="+mj-lt"/>
              <a:buAutoNum type="arabicPeriod"/>
            </a:pPr>
            <a:r>
              <a:rPr lang="de-DE" sz="2400" dirty="0" smtClean="0"/>
              <a:t>Support </a:t>
            </a:r>
            <a:r>
              <a:rPr lang="de-DE" sz="2400" dirty="0" err="1" smtClean="0"/>
              <a:t>to</a:t>
            </a:r>
            <a:r>
              <a:rPr lang="de-DE" sz="2400" dirty="0" smtClean="0"/>
              <a:t> </a:t>
            </a:r>
            <a:r>
              <a:rPr lang="de-DE" sz="2400" dirty="0" err="1" smtClean="0"/>
              <a:t>applicants</a:t>
            </a:r>
            <a:endParaRPr lang="de-DE" sz="2400" dirty="0" smtClean="0"/>
          </a:p>
          <a:p>
            <a:endParaRPr lang="de-DE" dirty="0"/>
          </a:p>
        </p:txBody>
      </p:sp>
    </p:spTree>
    <p:extLst>
      <p:ext uri="{BB962C8B-B14F-4D97-AF65-F5344CB8AC3E}">
        <p14:creationId xmlns:p14="http://schemas.microsoft.com/office/powerpoint/2010/main" val="23887882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341784"/>
            <a:ext cx="7056784" cy="638944"/>
          </a:xfrm>
        </p:spPr>
        <p:txBody>
          <a:bodyPr/>
          <a:lstStyle/>
          <a:p>
            <a:r>
              <a:rPr lang="en-GB" dirty="0" smtClean="0"/>
              <a:t>Programme area</a:t>
            </a:r>
            <a:endParaRPr lang="de-DE" dirty="0"/>
          </a:p>
        </p:txBody>
      </p:sp>
      <p:sp>
        <p:nvSpPr>
          <p:cNvPr id="3" name="Fußzeilenplatzhalter 2"/>
          <p:cNvSpPr>
            <a:spLocks noGrp="1"/>
          </p:cNvSpPr>
          <p:nvPr>
            <p:ph type="ftr" sz="quarter" idx="10"/>
          </p:nvPr>
        </p:nvSpPr>
        <p:spPr/>
        <p:txBody>
          <a:bodyPr/>
          <a:lstStyle/>
          <a:p>
            <a:r>
              <a:rPr lang="en-GB" smtClean="0"/>
              <a:t>11th Steering Committee meeting,  Helsingør | 19 November 2014</a:t>
            </a:r>
            <a:endParaRPr lang="en-US" dirty="0"/>
          </a:p>
        </p:txBody>
      </p:sp>
      <p:sp>
        <p:nvSpPr>
          <p:cNvPr id="4" name="Foliennummernplatzhalter 3"/>
          <p:cNvSpPr>
            <a:spLocks noGrp="1"/>
          </p:cNvSpPr>
          <p:nvPr>
            <p:ph type="sldNum" sz="quarter" idx="11"/>
          </p:nvPr>
        </p:nvSpPr>
        <p:spPr/>
        <p:txBody>
          <a:bodyPr/>
          <a:lstStyle/>
          <a:p>
            <a:fld id="{4F3CCC0C-EABD-47DC-B539-FB00AF7AE427}" type="slidenum">
              <a:rPr lang="de-DE" smtClean="0"/>
              <a:pPr/>
              <a:t>4</a:t>
            </a:fld>
            <a:endParaRPr lang="de-DE" dirty="0"/>
          </a:p>
        </p:txBody>
      </p:sp>
      <p:sp>
        <p:nvSpPr>
          <p:cNvPr id="5" name="Textplatzhalter 4"/>
          <p:cNvSpPr>
            <a:spLocks noGrp="1"/>
          </p:cNvSpPr>
          <p:nvPr>
            <p:ph type="body" sz="quarter" idx="12"/>
          </p:nvPr>
        </p:nvSpPr>
        <p:spPr>
          <a:xfrm>
            <a:off x="755577" y="980728"/>
            <a:ext cx="4176464" cy="5112568"/>
          </a:xfrm>
        </p:spPr>
        <p:txBody>
          <a:bodyPr>
            <a:normAutofit/>
          </a:bodyPr>
          <a:lstStyle/>
          <a:p>
            <a:pPr>
              <a:lnSpc>
                <a:spcPct val="120000"/>
              </a:lnSpc>
              <a:spcBef>
                <a:spcPts val="0"/>
              </a:spcBef>
            </a:pPr>
            <a:r>
              <a:rPr lang="en-IE" sz="2100" b="1" dirty="0" smtClean="0"/>
              <a:t>11 states </a:t>
            </a:r>
            <a:r>
              <a:rPr lang="en-IE" sz="2100" dirty="0" smtClean="0"/>
              <a:t>around the Baltic Sea</a:t>
            </a:r>
          </a:p>
          <a:p>
            <a:pPr marL="285750" indent="-285750">
              <a:lnSpc>
                <a:spcPct val="120000"/>
              </a:lnSpc>
              <a:spcBef>
                <a:spcPts val="0"/>
              </a:spcBef>
              <a:buFont typeface="Arial" panose="020B0604020202020204" pitchFamily="34" charset="0"/>
              <a:buChar char="•"/>
            </a:pPr>
            <a:r>
              <a:rPr lang="en-US" sz="1800" dirty="0" smtClean="0"/>
              <a:t>Denmark</a:t>
            </a:r>
          </a:p>
          <a:p>
            <a:pPr marL="285750" indent="-285750">
              <a:lnSpc>
                <a:spcPct val="120000"/>
              </a:lnSpc>
              <a:spcBef>
                <a:spcPts val="0"/>
              </a:spcBef>
              <a:buFont typeface="Arial" panose="020B0604020202020204" pitchFamily="34" charset="0"/>
              <a:buChar char="•"/>
            </a:pPr>
            <a:r>
              <a:rPr lang="en-US" sz="1800" dirty="0" smtClean="0"/>
              <a:t>Estonia</a:t>
            </a:r>
          </a:p>
          <a:p>
            <a:pPr marL="285750" indent="-285750">
              <a:lnSpc>
                <a:spcPct val="120000"/>
              </a:lnSpc>
              <a:spcBef>
                <a:spcPts val="0"/>
              </a:spcBef>
              <a:buFont typeface="Arial" panose="020B0604020202020204" pitchFamily="34" charset="0"/>
              <a:buChar char="•"/>
            </a:pPr>
            <a:r>
              <a:rPr lang="en-US" sz="1800" dirty="0" smtClean="0"/>
              <a:t>Finland</a:t>
            </a:r>
          </a:p>
          <a:p>
            <a:pPr marL="285750" indent="-285750">
              <a:lnSpc>
                <a:spcPct val="120000"/>
              </a:lnSpc>
              <a:spcBef>
                <a:spcPts val="0"/>
              </a:spcBef>
              <a:buFont typeface="Arial" panose="020B0604020202020204" pitchFamily="34" charset="0"/>
              <a:buChar char="•"/>
            </a:pPr>
            <a:r>
              <a:rPr lang="en-US" sz="1800" dirty="0" smtClean="0"/>
              <a:t>Latvia</a:t>
            </a:r>
          </a:p>
          <a:p>
            <a:pPr marL="285750" indent="-285750">
              <a:lnSpc>
                <a:spcPct val="120000"/>
              </a:lnSpc>
              <a:spcBef>
                <a:spcPts val="0"/>
              </a:spcBef>
              <a:buFont typeface="Arial" panose="020B0604020202020204" pitchFamily="34" charset="0"/>
              <a:buChar char="•"/>
            </a:pPr>
            <a:r>
              <a:rPr lang="en-US" sz="1800" dirty="0" smtClean="0"/>
              <a:t>Lithuania</a:t>
            </a:r>
          </a:p>
          <a:p>
            <a:pPr marL="285750" indent="-285750">
              <a:lnSpc>
                <a:spcPct val="120000"/>
              </a:lnSpc>
              <a:spcBef>
                <a:spcPts val="0"/>
              </a:spcBef>
              <a:buFont typeface="Arial" panose="020B0604020202020204" pitchFamily="34" charset="0"/>
              <a:buChar char="•"/>
            </a:pPr>
            <a:r>
              <a:rPr lang="en-US" sz="1800" dirty="0" smtClean="0"/>
              <a:t>Poland</a:t>
            </a:r>
          </a:p>
          <a:p>
            <a:pPr marL="285750" indent="-285750">
              <a:lnSpc>
                <a:spcPct val="120000"/>
              </a:lnSpc>
              <a:spcBef>
                <a:spcPts val="0"/>
              </a:spcBef>
              <a:buFont typeface="Arial" panose="020B0604020202020204" pitchFamily="34" charset="0"/>
              <a:buChar char="•"/>
            </a:pPr>
            <a:r>
              <a:rPr lang="en-US" sz="1800" dirty="0" smtClean="0"/>
              <a:t>Sweden</a:t>
            </a:r>
          </a:p>
          <a:p>
            <a:pPr marL="285750" indent="-285750">
              <a:lnSpc>
                <a:spcPct val="120000"/>
              </a:lnSpc>
              <a:spcBef>
                <a:spcPts val="0"/>
              </a:spcBef>
              <a:buFont typeface="Arial" panose="020B0604020202020204" pitchFamily="34" charset="0"/>
              <a:buChar char="•"/>
            </a:pPr>
            <a:r>
              <a:rPr lang="en-US" sz="1800" dirty="0" smtClean="0"/>
              <a:t>Germany (northern part)</a:t>
            </a:r>
            <a:endParaRPr lang="en-US" sz="1800" dirty="0"/>
          </a:p>
          <a:p>
            <a:pPr marL="285750" indent="-285750">
              <a:lnSpc>
                <a:spcPct val="120000"/>
              </a:lnSpc>
              <a:spcBef>
                <a:spcPts val="0"/>
              </a:spcBef>
              <a:buFont typeface="Arial" panose="020B0604020202020204" pitchFamily="34" charset="0"/>
              <a:buChar char="•"/>
            </a:pPr>
            <a:r>
              <a:rPr lang="en-US" sz="1800" dirty="0" smtClean="0"/>
              <a:t>Norway</a:t>
            </a:r>
            <a:endParaRPr lang="en-US" sz="1800" dirty="0"/>
          </a:p>
          <a:p>
            <a:pPr marL="285750" indent="-285750">
              <a:lnSpc>
                <a:spcPct val="120000"/>
              </a:lnSpc>
              <a:spcBef>
                <a:spcPts val="0"/>
              </a:spcBef>
              <a:buFont typeface="Arial" panose="020B0604020202020204" pitchFamily="34" charset="0"/>
              <a:buChar char="•"/>
            </a:pPr>
            <a:r>
              <a:rPr lang="en-US" sz="1800" dirty="0" smtClean="0"/>
              <a:t>Belarus (</a:t>
            </a:r>
            <a:r>
              <a:rPr lang="en-US" sz="1800" dirty="0" smtClean="0">
                <a:solidFill>
                  <a:srgbClr val="FF0000"/>
                </a:solidFill>
              </a:rPr>
              <a:t>under negotiation</a:t>
            </a:r>
            <a:r>
              <a:rPr lang="en-US" sz="1800" dirty="0" smtClean="0"/>
              <a:t>)</a:t>
            </a:r>
            <a:endParaRPr lang="en-US" sz="1800" dirty="0"/>
          </a:p>
          <a:p>
            <a:pPr marL="285750" indent="-285750">
              <a:lnSpc>
                <a:spcPct val="120000"/>
              </a:lnSpc>
              <a:spcBef>
                <a:spcPts val="0"/>
              </a:spcBef>
              <a:buFont typeface="Arial" panose="020B0604020202020204" pitchFamily="34" charset="0"/>
              <a:buChar char="•"/>
            </a:pPr>
            <a:r>
              <a:rPr lang="en-US" sz="1800" dirty="0" smtClean="0"/>
              <a:t>North-</a:t>
            </a:r>
            <a:r>
              <a:rPr lang="en-GB" sz="1800" dirty="0" smtClean="0"/>
              <a:t>Western Russian Federation (</a:t>
            </a:r>
            <a:r>
              <a:rPr lang="en-GB" sz="1800" dirty="0" smtClean="0">
                <a:solidFill>
                  <a:srgbClr val="FF0000"/>
                </a:solidFill>
              </a:rPr>
              <a:t>under negotiation</a:t>
            </a:r>
            <a:r>
              <a:rPr lang="en-GB" sz="1800" dirty="0" smtClean="0"/>
              <a:t>)</a:t>
            </a:r>
          </a:p>
          <a:p>
            <a:pPr>
              <a:lnSpc>
                <a:spcPct val="120000"/>
              </a:lnSpc>
              <a:spcBef>
                <a:spcPts val="0"/>
              </a:spcBef>
              <a:buFont typeface="Arial" pitchFamily="34" charset="0"/>
              <a:buChar char="•"/>
            </a:pPr>
            <a:endParaRPr lang="en-IE" sz="2100" dirty="0" smtClean="0"/>
          </a:p>
          <a:p>
            <a:endParaRPr lang="de-DE" dirty="0"/>
          </a:p>
        </p:txBody>
      </p:sp>
      <p:pic>
        <p:nvPicPr>
          <p:cNvPr id="1027" name="Picture 3"/>
          <p:cNvPicPr>
            <a:picLocks noChangeAspect="1" noChangeArrowheads="1"/>
          </p:cNvPicPr>
          <p:nvPr/>
        </p:nvPicPr>
        <p:blipFill>
          <a:blip r:embed="rId3" cstate="print"/>
          <a:srcRect/>
          <a:stretch>
            <a:fillRect/>
          </a:stretch>
        </p:blipFill>
        <p:spPr bwMode="auto">
          <a:xfrm>
            <a:off x="4833516" y="764704"/>
            <a:ext cx="4018366" cy="5090323"/>
          </a:xfrm>
          <a:prstGeom prst="rect">
            <a:avLst/>
          </a:prstGeom>
          <a:noFill/>
          <a:ln w="9525">
            <a:noFill/>
            <a:miter lim="800000"/>
            <a:headEnd/>
            <a:tailEnd/>
          </a:ln>
          <a:effectLst/>
        </p:spPr>
      </p:pic>
    </p:spTree>
    <p:extLst>
      <p:ext uri="{BB962C8B-B14F-4D97-AF65-F5344CB8AC3E}">
        <p14:creationId xmlns:p14="http://schemas.microsoft.com/office/powerpoint/2010/main" val="23887882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341784"/>
            <a:ext cx="7056784" cy="1143000"/>
          </a:xfrm>
        </p:spPr>
        <p:txBody>
          <a:bodyPr/>
          <a:lstStyle/>
          <a:p>
            <a:r>
              <a:rPr lang="en-GB" dirty="0" smtClean="0"/>
              <a:t>Budget</a:t>
            </a:r>
            <a:endParaRPr lang="de-DE" dirty="0"/>
          </a:p>
        </p:txBody>
      </p:sp>
      <p:sp>
        <p:nvSpPr>
          <p:cNvPr id="3" name="Fußzeilenplatzhalter 2"/>
          <p:cNvSpPr>
            <a:spLocks noGrp="1"/>
          </p:cNvSpPr>
          <p:nvPr>
            <p:ph type="ftr" sz="quarter" idx="10"/>
          </p:nvPr>
        </p:nvSpPr>
        <p:spPr/>
        <p:txBody>
          <a:bodyPr/>
          <a:lstStyle/>
          <a:p>
            <a:r>
              <a:rPr lang="en-GB" smtClean="0"/>
              <a:t>11th Steering Committee meeting,  Helsingør | 19 November 2014</a:t>
            </a:r>
            <a:endParaRPr lang="en-US" dirty="0"/>
          </a:p>
        </p:txBody>
      </p:sp>
      <p:sp>
        <p:nvSpPr>
          <p:cNvPr id="4" name="Foliennummernplatzhalter 3"/>
          <p:cNvSpPr>
            <a:spLocks noGrp="1"/>
          </p:cNvSpPr>
          <p:nvPr>
            <p:ph type="sldNum" sz="quarter" idx="11"/>
          </p:nvPr>
        </p:nvSpPr>
        <p:spPr/>
        <p:txBody>
          <a:bodyPr/>
          <a:lstStyle/>
          <a:p>
            <a:fld id="{4F3CCC0C-EABD-47DC-B539-FB00AF7AE427}" type="slidenum">
              <a:rPr lang="de-DE" smtClean="0"/>
              <a:pPr/>
              <a:t>5</a:t>
            </a:fld>
            <a:endParaRPr lang="de-DE" dirty="0"/>
          </a:p>
        </p:txBody>
      </p:sp>
      <p:sp>
        <p:nvSpPr>
          <p:cNvPr id="5" name="Textplatzhalter 4"/>
          <p:cNvSpPr>
            <a:spLocks noGrp="1"/>
          </p:cNvSpPr>
          <p:nvPr>
            <p:ph type="body" sz="quarter" idx="12"/>
          </p:nvPr>
        </p:nvSpPr>
        <p:spPr>
          <a:xfrm>
            <a:off x="323529" y="1556792"/>
            <a:ext cx="4248472" cy="4464496"/>
          </a:xfrm>
        </p:spPr>
        <p:txBody>
          <a:bodyPr>
            <a:normAutofit/>
          </a:bodyPr>
          <a:lstStyle/>
          <a:p>
            <a:pPr marL="95250" indent="-95250">
              <a:lnSpc>
                <a:spcPct val="120000"/>
              </a:lnSpc>
              <a:spcBef>
                <a:spcPts val="0"/>
              </a:spcBef>
            </a:pPr>
            <a:r>
              <a:rPr lang="en-GB" sz="2100" b="1" dirty="0" smtClean="0"/>
              <a:t>co-financing to </a:t>
            </a:r>
            <a:r>
              <a:rPr lang="en-US" sz="2100" b="1" dirty="0" smtClean="0"/>
              <a:t>projects</a:t>
            </a:r>
            <a:r>
              <a:rPr lang="en-US" sz="2100" dirty="0" smtClean="0"/>
              <a:t>: </a:t>
            </a:r>
          </a:p>
          <a:p>
            <a:pPr marL="95250">
              <a:lnSpc>
                <a:spcPct val="120000"/>
              </a:lnSpc>
              <a:spcBef>
                <a:spcPts val="0"/>
              </a:spcBef>
              <a:buFont typeface="Arial" pitchFamily="34" charset="0"/>
              <a:buChar char="•"/>
            </a:pPr>
            <a:r>
              <a:rPr lang="en-US" sz="2100" dirty="0" smtClean="0"/>
              <a:t> from total budget of</a:t>
            </a:r>
            <a:endParaRPr lang="lv-LV" sz="2100" dirty="0" smtClean="0"/>
          </a:p>
          <a:p>
            <a:pPr marL="838200" lvl="1">
              <a:lnSpc>
                <a:spcPct val="120000"/>
              </a:lnSpc>
              <a:spcBef>
                <a:spcPts val="0"/>
              </a:spcBef>
              <a:buFont typeface="Calibri" pitchFamily="34" charset="0"/>
              <a:buChar char="⁻"/>
            </a:pPr>
            <a:r>
              <a:rPr lang="en-US" sz="1800" dirty="0" smtClean="0"/>
              <a:t>EUR 2</a:t>
            </a:r>
            <a:r>
              <a:rPr lang="de-DE" sz="1800" dirty="0" smtClean="0"/>
              <a:t>64</a:t>
            </a:r>
            <a:r>
              <a:rPr lang="lv-LV" sz="1800" dirty="0" smtClean="0"/>
              <a:t> </a:t>
            </a:r>
            <a:r>
              <a:rPr lang="en-US" sz="1800" dirty="0" smtClean="0"/>
              <a:t>million for EU partners</a:t>
            </a:r>
            <a:endParaRPr lang="lv-LV" sz="1800" dirty="0" smtClean="0"/>
          </a:p>
          <a:p>
            <a:pPr marL="838200" lvl="1">
              <a:lnSpc>
                <a:spcPct val="120000"/>
              </a:lnSpc>
              <a:spcBef>
                <a:spcPts val="0"/>
              </a:spcBef>
              <a:buFont typeface="Calibri" pitchFamily="34" charset="0"/>
              <a:buChar char="⁻"/>
            </a:pPr>
            <a:r>
              <a:rPr lang="en-US" sz="1800" dirty="0" smtClean="0"/>
              <a:t>EUR </a:t>
            </a:r>
            <a:r>
              <a:rPr lang="de-DE" sz="1800" dirty="0"/>
              <a:t>6</a:t>
            </a:r>
            <a:r>
              <a:rPr lang="en-US" sz="1800" dirty="0" smtClean="0"/>
              <a:t> million for Norwegian partners    </a:t>
            </a:r>
          </a:p>
          <a:p>
            <a:pPr marL="838200" lvl="1">
              <a:lnSpc>
                <a:spcPct val="120000"/>
              </a:lnSpc>
              <a:spcBef>
                <a:spcPts val="0"/>
              </a:spcBef>
              <a:buFont typeface="Calibri" pitchFamily="34" charset="0"/>
              <a:buChar char="⁻"/>
            </a:pPr>
            <a:r>
              <a:rPr lang="en-US" sz="1800" dirty="0" smtClean="0">
                <a:solidFill>
                  <a:srgbClr val="FF0000"/>
                </a:solidFill>
              </a:rPr>
              <a:t>EUR 8 million for Russian and Belarusian partners</a:t>
            </a:r>
          </a:p>
          <a:p>
            <a:pPr marL="95250">
              <a:lnSpc>
                <a:spcPct val="120000"/>
              </a:lnSpc>
              <a:spcBef>
                <a:spcPts val="0"/>
              </a:spcBef>
              <a:buFont typeface="Arial" pitchFamily="34" charset="0"/>
              <a:buChar char="•"/>
            </a:pPr>
            <a:r>
              <a:rPr lang="en-US" sz="2100" dirty="0"/>
              <a:t> </a:t>
            </a:r>
            <a:r>
              <a:rPr lang="en-US" sz="2100" dirty="0" smtClean="0"/>
              <a:t> funding rates: </a:t>
            </a:r>
          </a:p>
          <a:p>
            <a:pPr marL="838200" lvl="1">
              <a:lnSpc>
                <a:spcPct val="120000"/>
              </a:lnSpc>
              <a:spcBef>
                <a:spcPts val="0"/>
              </a:spcBef>
              <a:buFont typeface="Calibri" pitchFamily="34" charset="0"/>
              <a:buChar char="⁻"/>
            </a:pPr>
            <a:r>
              <a:rPr lang="en-US" sz="1800" dirty="0" smtClean="0"/>
              <a:t>75% for DE, DK, SE, FI </a:t>
            </a:r>
          </a:p>
          <a:p>
            <a:pPr marL="838200" lvl="1">
              <a:lnSpc>
                <a:spcPct val="120000"/>
              </a:lnSpc>
              <a:spcBef>
                <a:spcPts val="0"/>
              </a:spcBef>
              <a:buFont typeface="Calibri" pitchFamily="34" charset="0"/>
              <a:buChar char="⁻"/>
            </a:pPr>
            <a:r>
              <a:rPr lang="en-US" sz="1800" dirty="0" smtClean="0"/>
              <a:t>85% for EE, LT, LV, PL </a:t>
            </a:r>
            <a:r>
              <a:rPr lang="en-US" sz="1800" i="1" dirty="0" smtClean="0">
                <a:solidFill>
                  <a:srgbClr val="FF0000"/>
                </a:solidFill>
              </a:rPr>
              <a:t>(RU, BY)</a:t>
            </a:r>
          </a:p>
          <a:p>
            <a:pPr marL="838200" lvl="1">
              <a:lnSpc>
                <a:spcPct val="120000"/>
              </a:lnSpc>
              <a:spcBef>
                <a:spcPts val="0"/>
              </a:spcBef>
              <a:buFont typeface="Calibri" pitchFamily="34" charset="0"/>
              <a:buChar char="⁻"/>
            </a:pPr>
            <a:r>
              <a:rPr lang="en-US" sz="1800" dirty="0" smtClean="0"/>
              <a:t>50% for NO</a:t>
            </a:r>
          </a:p>
          <a:p>
            <a:endParaRPr lang="de-DE"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1485" y="1556792"/>
            <a:ext cx="4416491" cy="3312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887882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Foliennummernplatzhalter 3"/>
          <p:cNvSpPr>
            <a:spLocks noGrp="1"/>
          </p:cNvSpPr>
          <p:nvPr>
            <p:ph type="sldNum" sz="quarter" idx="16"/>
          </p:nvPr>
        </p:nvSpPr>
        <p:spPr/>
        <p:txBody>
          <a:bodyPr/>
          <a:lstStyle/>
          <a:p>
            <a:fld id="{4F3CCC0C-EABD-47DC-B539-FB00AF7AE427}" type="slidenum">
              <a:rPr lang="de-DE" smtClean="0"/>
              <a:pPr/>
              <a:t>6</a:t>
            </a:fld>
            <a:endParaRPr lang="de-DE" dirty="0"/>
          </a:p>
        </p:txBody>
      </p:sp>
      <p:sp>
        <p:nvSpPr>
          <p:cNvPr id="3" name="Fußzeilenplatzhalter 2"/>
          <p:cNvSpPr>
            <a:spLocks noGrp="1"/>
          </p:cNvSpPr>
          <p:nvPr>
            <p:ph type="ftr" sz="quarter" idx="4294967295"/>
          </p:nvPr>
        </p:nvSpPr>
        <p:spPr>
          <a:xfrm>
            <a:off x="683568" y="6237312"/>
            <a:ext cx="7272338" cy="509587"/>
          </a:xfrm>
        </p:spPr>
        <p:txBody>
          <a:bodyPr/>
          <a:lstStyle/>
          <a:p>
            <a:r>
              <a:rPr lang="en-GB" smtClean="0"/>
              <a:t>11th Steering Committee meeting,  Helsingør | 19 November 2014</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250" y="0"/>
            <a:ext cx="8655952" cy="618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t="10425"/>
          <a:stretch/>
        </p:blipFill>
        <p:spPr>
          <a:xfrm>
            <a:off x="4750226" y="3927982"/>
            <a:ext cx="1982014" cy="118359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3887882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Foliennummernplatzhalter 3"/>
          <p:cNvSpPr>
            <a:spLocks noGrp="1"/>
          </p:cNvSpPr>
          <p:nvPr>
            <p:ph type="sldNum" sz="quarter" idx="16"/>
          </p:nvPr>
        </p:nvSpPr>
        <p:spPr/>
        <p:txBody>
          <a:bodyPr/>
          <a:lstStyle/>
          <a:p>
            <a:fld id="{4F3CCC0C-EABD-47DC-B539-FB00AF7AE427}" type="slidenum">
              <a:rPr lang="de-DE" smtClean="0"/>
              <a:pPr/>
              <a:t>7</a:t>
            </a:fld>
            <a:endParaRPr lang="de-DE" dirty="0"/>
          </a:p>
        </p:txBody>
      </p:sp>
      <p:sp>
        <p:nvSpPr>
          <p:cNvPr id="3" name="Fußzeilenplatzhalter 2"/>
          <p:cNvSpPr>
            <a:spLocks noGrp="1"/>
          </p:cNvSpPr>
          <p:nvPr>
            <p:ph type="ftr" sz="quarter" idx="4294967295"/>
          </p:nvPr>
        </p:nvSpPr>
        <p:spPr>
          <a:xfrm>
            <a:off x="683568" y="6237312"/>
            <a:ext cx="7272338" cy="509587"/>
          </a:xfrm>
        </p:spPr>
        <p:txBody>
          <a:bodyPr/>
          <a:lstStyle/>
          <a:p>
            <a:r>
              <a:rPr lang="en-GB" smtClean="0"/>
              <a:t>11th Steering Committee meeting,  Helsingør | 19 November 2014</a:t>
            </a:r>
            <a:endParaRPr lang="en-US" dirty="0"/>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271" r="73975" b="16532"/>
          <a:stretch/>
        </p:blipFill>
        <p:spPr bwMode="auto">
          <a:xfrm>
            <a:off x="318795" y="980728"/>
            <a:ext cx="2142698" cy="5158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el 1"/>
          <p:cNvSpPr txBox="1">
            <a:spLocks/>
          </p:cNvSpPr>
          <p:nvPr/>
        </p:nvSpPr>
        <p:spPr>
          <a:xfrm>
            <a:off x="318795" y="341784"/>
            <a:ext cx="8429669" cy="638944"/>
          </a:xfrm>
          <a:prstGeom prst="rect">
            <a:avLst/>
          </a:prstGeom>
        </p:spPr>
        <p:txBody>
          <a:bodyPr/>
          <a:lstStyle>
            <a:lvl1pPr algn="l" defTabSz="914400" rtl="0" eaLnBrk="1" latinLnBrk="0" hangingPunct="1">
              <a:spcBef>
                <a:spcPct val="0"/>
              </a:spcBef>
              <a:buNone/>
              <a:defRPr sz="3200" b="1" kern="1200" baseline="0">
                <a:solidFill>
                  <a:srgbClr val="00507F"/>
                </a:solidFill>
                <a:latin typeface="+mj-lt"/>
                <a:ea typeface="+mj-ea"/>
                <a:cs typeface="+mj-cs"/>
              </a:defRPr>
            </a:lvl1pPr>
          </a:lstStyle>
          <a:p>
            <a:r>
              <a:rPr lang="en-GB" dirty="0" smtClean="0"/>
              <a:t>Priority 1: Capacity for innovation</a:t>
            </a:r>
            <a:endParaRPr lang="de-DE" dirty="0"/>
          </a:p>
        </p:txBody>
      </p:sp>
      <p:sp>
        <p:nvSpPr>
          <p:cNvPr id="7" name="TextBox 6"/>
          <p:cNvSpPr txBox="1"/>
          <p:nvPr/>
        </p:nvSpPr>
        <p:spPr>
          <a:xfrm>
            <a:off x="2771800" y="1145448"/>
            <a:ext cx="6120680" cy="3785652"/>
          </a:xfrm>
          <a:prstGeom prst="rect">
            <a:avLst/>
          </a:prstGeom>
          <a:noFill/>
        </p:spPr>
        <p:txBody>
          <a:bodyPr wrap="square" rtlCol="0">
            <a:spAutoFit/>
          </a:bodyPr>
          <a:lstStyle/>
          <a:p>
            <a:pPr marL="342900" indent="-342900">
              <a:buFontTx/>
              <a:buChar char="-"/>
            </a:pPr>
            <a:r>
              <a:rPr lang="en-GB" sz="2000" dirty="0" smtClean="0">
                <a:solidFill>
                  <a:srgbClr val="00507F"/>
                </a:solidFill>
              </a:rPr>
              <a:t>Networking </a:t>
            </a:r>
            <a:r>
              <a:rPr lang="en-GB" sz="2000" dirty="0">
                <a:solidFill>
                  <a:srgbClr val="00507F"/>
                </a:solidFill>
              </a:rPr>
              <a:t>regions with a view to better utilising existing or planning new research and innovation infrastructures</a:t>
            </a:r>
            <a:r>
              <a:rPr lang="en-GB" sz="2000" dirty="0" smtClean="0">
                <a:solidFill>
                  <a:srgbClr val="00507F"/>
                </a:solidFill>
              </a:rPr>
              <a:t>.</a:t>
            </a:r>
          </a:p>
          <a:p>
            <a:endParaRPr lang="en-GB" sz="2000" dirty="0">
              <a:solidFill>
                <a:srgbClr val="00507F"/>
              </a:solidFill>
            </a:endParaRPr>
          </a:p>
          <a:p>
            <a:pPr marL="342900" indent="-342900">
              <a:buFontTx/>
              <a:buChar char="-"/>
            </a:pPr>
            <a:r>
              <a:rPr lang="en-GB" sz="2000" dirty="0">
                <a:solidFill>
                  <a:srgbClr val="00507F"/>
                </a:solidFill>
              </a:rPr>
              <a:t>Forming alliances between different research and innovation milieus with </a:t>
            </a:r>
            <a:r>
              <a:rPr lang="en-GB" sz="2000" dirty="0" smtClean="0">
                <a:solidFill>
                  <a:srgbClr val="00507F"/>
                </a:solidFill>
              </a:rPr>
              <a:t>leading competences for a </a:t>
            </a:r>
            <a:r>
              <a:rPr lang="en-GB" sz="2000" dirty="0">
                <a:solidFill>
                  <a:srgbClr val="00507F"/>
                </a:solidFill>
              </a:rPr>
              <a:t>unique, smart combination </a:t>
            </a:r>
            <a:r>
              <a:rPr lang="en-GB" sz="2000" dirty="0" smtClean="0">
                <a:solidFill>
                  <a:srgbClr val="00507F"/>
                </a:solidFill>
              </a:rPr>
              <a:t>of capabilities</a:t>
            </a:r>
          </a:p>
          <a:p>
            <a:pPr marL="342900" indent="-342900">
              <a:buFontTx/>
              <a:buChar char="-"/>
            </a:pPr>
            <a:endParaRPr lang="en-GB" sz="2000" dirty="0">
              <a:solidFill>
                <a:srgbClr val="00507F"/>
              </a:solidFill>
            </a:endParaRPr>
          </a:p>
          <a:p>
            <a:pPr marL="342900" indent="-342900">
              <a:buFontTx/>
              <a:buChar char="-"/>
            </a:pPr>
            <a:r>
              <a:rPr lang="en-GB" sz="2000" dirty="0">
                <a:solidFill>
                  <a:srgbClr val="00507F"/>
                </a:solidFill>
              </a:rPr>
              <a:t>Piloting of actions aiming at matching cultural and creative industries with traditional industries in order to increase the value of </a:t>
            </a:r>
            <a:r>
              <a:rPr lang="en-GB" sz="2000" dirty="0" smtClean="0">
                <a:solidFill>
                  <a:srgbClr val="00507F"/>
                </a:solidFill>
              </a:rPr>
              <a:t>traditional industry.</a:t>
            </a:r>
          </a:p>
          <a:p>
            <a:pPr marL="342900" indent="-342900">
              <a:buFontTx/>
              <a:buChar char="-"/>
            </a:pPr>
            <a:endParaRPr lang="en-GB" sz="2000" dirty="0">
              <a:solidFill>
                <a:srgbClr val="00507F"/>
              </a:solidFill>
            </a:endParaRPr>
          </a:p>
        </p:txBody>
      </p:sp>
    </p:spTree>
    <p:extLst>
      <p:ext uri="{BB962C8B-B14F-4D97-AF65-F5344CB8AC3E}">
        <p14:creationId xmlns:p14="http://schemas.microsoft.com/office/powerpoint/2010/main" val="11504665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Foliennummernplatzhalter 3"/>
          <p:cNvSpPr>
            <a:spLocks noGrp="1"/>
          </p:cNvSpPr>
          <p:nvPr>
            <p:ph type="sldNum" sz="quarter" idx="16"/>
          </p:nvPr>
        </p:nvSpPr>
        <p:spPr/>
        <p:txBody>
          <a:bodyPr/>
          <a:lstStyle/>
          <a:p>
            <a:fld id="{4F3CCC0C-EABD-47DC-B539-FB00AF7AE427}" type="slidenum">
              <a:rPr lang="de-DE" smtClean="0"/>
              <a:pPr/>
              <a:t>8</a:t>
            </a:fld>
            <a:endParaRPr lang="de-DE" dirty="0"/>
          </a:p>
        </p:txBody>
      </p:sp>
      <p:sp>
        <p:nvSpPr>
          <p:cNvPr id="3" name="Fußzeilenplatzhalter 2"/>
          <p:cNvSpPr>
            <a:spLocks noGrp="1"/>
          </p:cNvSpPr>
          <p:nvPr>
            <p:ph type="ftr" sz="quarter" idx="4294967295"/>
          </p:nvPr>
        </p:nvSpPr>
        <p:spPr>
          <a:xfrm>
            <a:off x="683568" y="6237312"/>
            <a:ext cx="7272338" cy="509587"/>
          </a:xfrm>
        </p:spPr>
        <p:txBody>
          <a:bodyPr/>
          <a:lstStyle/>
          <a:p>
            <a:r>
              <a:rPr lang="en-GB" smtClean="0"/>
              <a:t>11th Steering Committee meeting,  Helsingør | 19 November 2014</a:t>
            </a:r>
            <a:endParaRPr lang="en-US" dirty="0"/>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5237" t="16562" r="50167" b="-1"/>
          <a:stretch/>
        </p:blipFill>
        <p:spPr bwMode="auto">
          <a:xfrm>
            <a:off x="323528" y="1124744"/>
            <a:ext cx="2129051" cy="5157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el 1"/>
          <p:cNvSpPr txBox="1">
            <a:spLocks/>
          </p:cNvSpPr>
          <p:nvPr/>
        </p:nvSpPr>
        <p:spPr>
          <a:xfrm>
            <a:off x="395536" y="341784"/>
            <a:ext cx="8352928" cy="638944"/>
          </a:xfrm>
          <a:prstGeom prst="rect">
            <a:avLst/>
          </a:prstGeom>
        </p:spPr>
        <p:txBody>
          <a:bodyPr/>
          <a:lstStyle>
            <a:lvl1pPr algn="l" defTabSz="914400" rtl="0" eaLnBrk="1" latinLnBrk="0" hangingPunct="1">
              <a:spcBef>
                <a:spcPct val="0"/>
              </a:spcBef>
              <a:buNone/>
              <a:defRPr sz="3200" b="1" kern="1200" baseline="0">
                <a:solidFill>
                  <a:srgbClr val="00507F"/>
                </a:solidFill>
                <a:latin typeface="+mj-lt"/>
                <a:ea typeface="+mj-ea"/>
                <a:cs typeface="+mj-cs"/>
              </a:defRPr>
            </a:lvl1pPr>
          </a:lstStyle>
          <a:p>
            <a:r>
              <a:rPr lang="en-GB" dirty="0" smtClean="0"/>
              <a:t>Priority 2: Natural resources</a:t>
            </a:r>
            <a:endParaRPr lang="de-DE" dirty="0"/>
          </a:p>
        </p:txBody>
      </p:sp>
      <p:sp>
        <p:nvSpPr>
          <p:cNvPr id="8" name="TextBox 7"/>
          <p:cNvSpPr txBox="1"/>
          <p:nvPr/>
        </p:nvSpPr>
        <p:spPr>
          <a:xfrm>
            <a:off x="2771800" y="1145448"/>
            <a:ext cx="5616624" cy="3847207"/>
          </a:xfrm>
          <a:prstGeom prst="rect">
            <a:avLst/>
          </a:prstGeom>
          <a:noFill/>
        </p:spPr>
        <p:txBody>
          <a:bodyPr wrap="square" rtlCol="0">
            <a:spAutoFit/>
          </a:bodyPr>
          <a:lstStyle/>
          <a:p>
            <a:r>
              <a:rPr lang="de-DE" sz="2400" dirty="0" err="1">
                <a:solidFill>
                  <a:srgbClr val="00507F"/>
                </a:solidFill>
              </a:rPr>
              <a:t>For</a:t>
            </a:r>
            <a:r>
              <a:rPr lang="de-DE" sz="2400" dirty="0">
                <a:solidFill>
                  <a:srgbClr val="00507F"/>
                </a:solidFill>
              </a:rPr>
              <a:t> </a:t>
            </a:r>
            <a:r>
              <a:rPr lang="de-DE" sz="2400" dirty="0" err="1">
                <a:solidFill>
                  <a:srgbClr val="00507F"/>
                </a:solidFill>
              </a:rPr>
              <a:t>example</a:t>
            </a:r>
            <a:r>
              <a:rPr lang="de-DE" sz="2400" dirty="0">
                <a:solidFill>
                  <a:srgbClr val="00507F"/>
                </a:solidFill>
              </a:rPr>
              <a:t>: </a:t>
            </a:r>
          </a:p>
          <a:p>
            <a:endParaRPr lang="de-DE" sz="2000" dirty="0">
              <a:solidFill>
                <a:srgbClr val="00507F"/>
              </a:solidFill>
            </a:endParaRPr>
          </a:p>
          <a:p>
            <a:pPr marL="285750" indent="-285750">
              <a:buFontTx/>
              <a:buChar char="-"/>
            </a:pPr>
            <a:r>
              <a:rPr lang="de-DE" sz="2000" dirty="0" err="1">
                <a:solidFill>
                  <a:srgbClr val="00507F"/>
                </a:solidFill>
              </a:rPr>
              <a:t>Testing</a:t>
            </a:r>
            <a:r>
              <a:rPr lang="de-DE" sz="2000" dirty="0">
                <a:solidFill>
                  <a:srgbClr val="00507F"/>
                </a:solidFill>
              </a:rPr>
              <a:t> innovative </a:t>
            </a:r>
            <a:r>
              <a:rPr lang="de-DE" sz="2000" dirty="0" err="1">
                <a:solidFill>
                  <a:srgbClr val="00507F"/>
                </a:solidFill>
              </a:rPr>
              <a:t>measures</a:t>
            </a:r>
            <a:r>
              <a:rPr lang="de-DE" sz="2000" dirty="0">
                <a:solidFill>
                  <a:srgbClr val="00507F"/>
                </a:solidFill>
              </a:rPr>
              <a:t> </a:t>
            </a:r>
            <a:r>
              <a:rPr lang="de-DE" sz="2000" dirty="0" err="1">
                <a:solidFill>
                  <a:srgbClr val="00507F"/>
                </a:solidFill>
              </a:rPr>
              <a:t>for</a:t>
            </a:r>
            <a:r>
              <a:rPr lang="de-DE" sz="2000" dirty="0">
                <a:solidFill>
                  <a:srgbClr val="00507F"/>
                </a:solidFill>
              </a:rPr>
              <a:t> </a:t>
            </a:r>
            <a:r>
              <a:rPr lang="de-DE" sz="2000" dirty="0" err="1">
                <a:solidFill>
                  <a:srgbClr val="00507F"/>
                </a:solidFill>
              </a:rPr>
              <a:t>recycling</a:t>
            </a:r>
            <a:r>
              <a:rPr lang="de-DE" sz="2000" dirty="0">
                <a:solidFill>
                  <a:srgbClr val="00507F"/>
                </a:solidFill>
              </a:rPr>
              <a:t> </a:t>
            </a:r>
            <a:r>
              <a:rPr lang="de-DE" sz="2000" dirty="0" err="1">
                <a:solidFill>
                  <a:srgbClr val="00507F"/>
                </a:solidFill>
              </a:rPr>
              <a:t>and</a:t>
            </a:r>
            <a:r>
              <a:rPr lang="de-DE" sz="2000" dirty="0">
                <a:solidFill>
                  <a:srgbClr val="00507F"/>
                </a:solidFill>
              </a:rPr>
              <a:t> </a:t>
            </a:r>
            <a:r>
              <a:rPr lang="de-DE" sz="2000" dirty="0" err="1">
                <a:solidFill>
                  <a:srgbClr val="00507F"/>
                </a:solidFill>
              </a:rPr>
              <a:t>recoving</a:t>
            </a:r>
            <a:r>
              <a:rPr lang="de-DE" sz="2000" dirty="0">
                <a:solidFill>
                  <a:srgbClr val="00507F"/>
                </a:solidFill>
              </a:rPr>
              <a:t> </a:t>
            </a:r>
            <a:r>
              <a:rPr lang="de-DE" sz="2000" dirty="0" err="1">
                <a:solidFill>
                  <a:srgbClr val="00507F"/>
                </a:solidFill>
              </a:rPr>
              <a:t>nutrients</a:t>
            </a:r>
            <a:endParaRPr lang="de-DE" sz="2000" dirty="0">
              <a:solidFill>
                <a:srgbClr val="00507F"/>
              </a:solidFill>
            </a:endParaRPr>
          </a:p>
          <a:p>
            <a:pPr marL="285750" indent="-285750">
              <a:buFontTx/>
              <a:buChar char="-"/>
            </a:pPr>
            <a:endParaRPr lang="de-DE" sz="2000" dirty="0">
              <a:solidFill>
                <a:srgbClr val="00507F"/>
              </a:solidFill>
            </a:endParaRPr>
          </a:p>
          <a:p>
            <a:pPr marL="285750" indent="-285750">
              <a:buFontTx/>
              <a:buChar char="-"/>
            </a:pPr>
            <a:r>
              <a:rPr lang="de-DE" sz="2000" dirty="0" err="1">
                <a:solidFill>
                  <a:srgbClr val="00507F"/>
                </a:solidFill>
              </a:rPr>
              <a:t>Developing</a:t>
            </a:r>
            <a:r>
              <a:rPr lang="de-DE" sz="2000" dirty="0">
                <a:solidFill>
                  <a:srgbClr val="00507F"/>
                </a:solidFill>
              </a:rPr>
              <a:t> </a:t>
            </a:r>
            <a:r>
              <a:rPr lang="de-DE" sz="2000" dirty="0" err="1">
                <a:solidFill>
                  <a:srgbClr val="00507F"/>
                </a:solidFill>
              </a:rPr>
              <a:t>storage</a:t>
            </a:r>
            <a:r>
              <a:rPr lang="de-DE" sz="2000" dirty="0">
                <a:solidFill>
                  <a:srgbClr val="00507F"/>
                </a:solidFill>
              </a:rPr>
              <a:t> </a:t>
            </a:r>
            <a:r>
              <a:rPr lang="de-DE" sz="2000" dirty="0" err="1">
                <a:solidFill>
                  <a:srgbClr val="00507F"/>
                </a:solidFill>
              </a:rPr>
              <a:t>and</a:t>
            </a:r>
            <a:r>
              <a:rPr lang="de-DE" sz="2000" dirty="0">
                <a:solidFill>
                  <a:srgbClr val="00507F"/>
                </a:solidFill>
              </a:rPr>
              <a:t> </a:t>
            </a:r>
            <a:r>
              <a:rPr lang="de-DE" sz="2000" dirty="0" err="1">
                <a:solidFill>
                  <a:srgbClr val="00507F"/>
                </a:solidFill>
              </a:rPr>
              <a:t>distribution</a:t>
            </a:r>
            <a:r>
              <a:rPr lang="de-DE" sz="2000" dirty="0">
                <a:solidFill>
                  <a:srgbClr val="00507F"/>
                </a:solidFill>
              </a:rPr>
              <a:t> </a:t>
            </a:r>
            <a:r>
              <a:rPr lang="de-DE" sz="2000" dirty="0" err="1">
                <a:solidFill>
                  <a:srgbClr val="00507F"/>
                </a:solidFill>
              </a:rPr>
              <a:t>technologies</a:t>
            </a:r>
            <a:r>
              <a:rPr lang="de-DE" sz="2000" dirty="0">
                <a:solidFill>
                  <a:srgbClr val="00507F"/>
                </a:solidFill>
              </a:rPr>
              <a:t> </a:t>
            </a:r>
            <a:r>
              <a:rPr lang="de-DE" sz="2000" dirty="0" err="1">
                <a:solidFill>
                  <a:srgbClr val="00507F"/>
                </a:solidFill>
              </a:rPr>
              <a:t>for</a:t>
            </a:r>
            <a:r>
              <a:rPr lang="de-DE" sz="2000" dirty="0">
                <a:solidFill>
                  <a:srgbClr val="00507F"/>
                </a:solidFill>
              </a:rPr>
              <a:t> </a:t>
            </a:r>
            <a:r>
              <a:rPr lang="de-DE" sz="2000" dirty="0" err="1">
                <a:solidFill>
                  <a:srgbClr val="00507F"/>
                </a:solidFill>
              </a:rPr>
              <a:t>renewables</a:t>
            </a:r>
            <a:endParaRPr lang="de-DE" sz="2000" dirty="0">
              <a:solidFill>
                <a:srgbClr val="00507F"/>
              </a:solidFill>
            </a:endParaRPr>
          </a:p>
          <a:p>
            <a:pPr marL="285750" indent="-285750">
              <a:buFontTx/>
              <a:buChar char="-"/>
            </a:pPr>
            <a:endParaRPr lang="de-DE" sz="2000" dirty="0">
              <a:solidFill>
                <a:srgbClr val="00507F"/>
              </a:solidFill>
            </a:endParaRPr>
          </a:p>
          <a:p>
            <a:pPr marL="285750" indent="-285750">
              <a:buFontTx/>
              <a:buChar char="-"/>
            </a:pPr>
            <a:r>
              <a:rPr lang="de-DE" sz="2000" dirty="0" err="1">
                <a:solidFill>
                  <a:srgbClr val="00507F"/>
                </a:solidFill>
              </a:rPr>
              <a:t>Improving</a:t>
            </a:r>
            <a:r>
              <a:rPr lang="de-DE" sz="2000" dirty="0">
                <a:solidFill>
                  <a:srgbClr val="00507F"/>
                </a:solidFill>
              </a:rPr>
              <a:t> urban </a:t>
            </a:r>
            <a:r>
              <a:rPr lang="de-DE" sz="2000" dirty="0" err="1">
                <a:solidFill>
                  <a:srgbClr val="00507F"/>
                </a:solidFill>
              </a:rPr>
              <a:t>and</a:t>
            </a:r>
            <a:r>
              <a:rPr lang="de-DE" sz="2000" dirty="0">
                <a:solidFill>
                  <a:srgbClr val="00507F"/>
                </a:solidFill>
              </a:rPr>
              <a:t> rural </a:t>
            </a:r>
            <a:r>
              <a:rPr lang="de-DE" sz="2000" dirty="0" err="1">
                <a:solidFill>
                  <a:srgbClr val="00507F"/>
                </a:solidFill>
              </a:rPr>
              <a:t>energy</a:t>
            </a:r>
            <a:r>
              <a:rPr lang="de-DE" sz="2000" dirty="0">
                <a:solidFill>
                  <a:srgbClr val="00507F"/>
                </a:solidFill>
              </a:rPr>
              <a:t> </a:t>
            </a:r>
            <a:r>
              <a:rPr lang="de-DE" sz="2000" dirty="0" err="1">
                <a:solidFill>
                  <a:srgbClr val="00507F"/>
                </a:solidFill>
              </a:rPr>
              <a:t>strategies</a:t>
            </a:r>
            <a:endParaRPr lang="de-DE" sz="2000" dirty="0">
              <a:solidFill>
                <a:srgbClr val="00507F"/>
              </a:solidFill>
            </a:endParaRPr>
          </a:p>
          <a:p>
            <a:pPr marL="285750" indent="-285750">
              <a:buFontTx/>
              <a:buChar char="-"/>
            </a:pPr>
            <a:endParaRPr lang="de-DE" sz="2000" dirty="0">
              <a:solidFill>
                <a:srgbClr val="00507F"/>
              </a:solidFill>
            </a:endParaRPr>
          </a:p>
          <a:p>
            <a:pPr marL="285750" indent="-285750">
              <a:buFontTx/>
              <a:buChar char="-"/>
            </a:pPr>
            <a:r>
              <a:rPr lang="de-DE" sz="2000" dirty="0" err="1">
                <a:solidFill>
                  <a:srgbClr val="00507F"/>
                </a:solidFill>
              </a:rPr>
              <a:t>Piloting</a:t>
            </a:r>
            <a:r>
              <a:rPr lang="de-DE" sz="2000" dirty="0">
                <a:solidFill>
                  <a:srgbClr val="00507F"/>
                </a:solidFill>
              </a:rPr>
              <a:t> </a:t>
            </a:r>
            <a:r>
              <a:rPr lang="de-DE" sz="2000" dirty="0" err="1">
                <a:solidFill>
                  <a:srgbClr val="00507F"/>
                </a:solidFill>
              </a:rPr>
              <a:t>business</a:t>
            </a:r>
            <a:r>
              <a:rPr lang="de-DE" sz="2000" dirty="0">
                <a:solidFill>
                  <a:srgbClr val="00507F"/>
                </a:solidFill>
              </a:rPr>
              <a:t> </a:t>
            </a:r>
            <a:r>
              <a:rPr lang="de-DE" sz="2000" dirty="0" err="1">
                <a:solidFill>
                  <a:srgbClr val="00507F"/>
                </a:solidFill>
              </a:rPr>
              <a:t>opportunities</a:t>
            </a:r>
            <a:r>
              <a:rPr lang="de-DE" sz="2000" dirty="0">
                <a:solidFill>
                  <a:srgbClr val="00507F"/>
                </a:solidFill>
              </a:rPr>
              <a:t> in </a:t>
            </a:r>
            <a:r>
              <a:rPr lang="de-DE" sz="2000" dirty="0" err="1">
                <a:solidFill>
                  <a:srgbClr val="00507F"/>
                </a:solidFill>
              </a:rPr>
              <a:t>blue</a:t>
            </a:r>
            <a:r>
              <a:rPr lang="de-DE" sz="2000" dirty="0">
                <a:solidFill>
                  <a:srgbClr val="00507F"/>
                </a:solidFill>
              </a:rPr>
              <a:t> </a:t>
            </a:r>
            <a:r>
              <a:rPr lang="de-DE" sz="2000" dirty="0" err="1">
                <a:solidFill>
                  <a:srgbClr val="00507F"/>
                </a:solidFill>
              </a:rPr>
              <a:t>growth</a:t>
            </a:r>
            <a:r>
              <a:rPr lang="de-DE" sz="2000" dirty="0">
                <a:solidFill>
                  <a:srgbClr val="00507F"/>
                </a:solidFill>
              </a:rPr>
              <a:t> </a:t>
            </a:r>
            <a:r>
              <a:rPr lang="de-DE" sz="2000" dirty="0" err="1">
                <a:solidFill>
                  <a:srgbClr val="00507F"/>
                </a:solidFill>
              </a:rPr>
              <a:t>sectors</a:t>
            </a:r>
            <a:endParaRPr lang="de-DE" sz="2000" dirty="0">
              <a:solidFill>
                <a:srgbClr val="00507F"/>
              </a:solidFill>
            </a:endParaRPr>
          </a:p>
        </p:txBody>
      </p:sp>
    </p:spTree>
    <p:extLst>
      <p:ext uri="{BB962C8B-B14F-4D97-AF65-F5344CB8AC3E}">
        <p14:creationId xmlns:p14="http://schemas.microsoft.com/office/powerpoint/2010/main" val="33101958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6"/>
          </p:nvPr>
        </p:nvSpPr>
        <p:spPr/>
        <p:txBody>
          <a:bodyPr/>
          <a:lstStyle/>
          <a:p>
            <a:fld id="{4F3CCC0C-EABD-47DC-B539-FB00AF7AE427}" type="slidenum">
              <a:rPr lang="de-DE" smtClean="0"/>
              <a:pPr/>
              <a:t>9</a:t>
            </a:fld>
            <a:endParaRPr lang="de-DE" dirty="0"/>
          </a:p>
        </p:txBody>
      </p:sp>
      <p:sp>
        <p:nvSpPr>
          <p:cNvPr id="3" name="Fußzeilenplatzhalter 2"/>
          <p:cNvSpPr>
            <a:spLocks noGrp="1"/>
          </p:cNvSpPr>
          <p:nvPr>
            <p:ph type="ftr" sz="quarter" idx="4294967295"/>
          </p:nvPr>
        </p:nvSpPr>
        <p:spPr>
          <a:xfrm>
            <a:off x="683568" y="6237312"/>
            <a:ext cx="7272338" cy="509587"/>
          </a:xfrm>
        </p:spPr>
        <p:txBody>
          <a:bodyPr/>
          <a:lstStyle/>
          <a:p>
            <a:r>
              <a:rPr lang="en-GB" smtClean="0"/>
              <a:t>11th Steering Committee meeting,  Helsingør | 19 November 2014</a:t>
            </a:r>
            <a:endParaRPr lang="en-US" dirty="0"/>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9675" r="26517" b="16532"/>
          <a:stretch/>
        </p:blipFill>
        <p:spPr bwMode="auto">
          <a:xfrm>
            <a:off x="395536" y="1052736"/>
            <a:ext cx="2060812" cy="5158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el 1"/>
          <p:cNvSpPr txBox="1">
            <a:spLocks/>
          </p:cNvSpPr>
          <p:nvPr/>
        </p:nvSpPr>
        <p:spPr>
          <a:xfrm>
            <a:off x="395536" y="341784"/>
            <a:ext cx="8280920" cy="638944"/>
          </a:xfrm>
          <a:prstGeom prst="rect">
            <a:avLst/>
          </a:prstGeom>
        </p:spPr>
        <p:txBody>
          <a:bodyPr/>
          <a:lstStyle>
            <a:lvl1pPr algn="l" defTabSz="914400" rtl="0" eaLnBrk="1" latinLnBrk="0" hangingPunct="1">
              <a:spcBef>
                <a:spcPct val="0"/>
              </a:spcBef>
              <a:buNone/>
              <a:defRPr sz="3200" b="1" kern="1200" baseline="0">
                <a:solidFill>
                  <a:srgbClr val="00507F"/>
                </a:solidFill>
                <a:latin typeface="+mj-lt"/>
                <a:ea typeface="+mj-ea"/>
                <a:cs typeface="+mj-cs"/>
              </a:defRPr>
            </a:lvl1pPr>
          </a:lstStyle>
          <a:p>
            <a:r>
              <a:rPr lang="en-GB" dirty="0" smtClean="0"/>
              <a:t>Objective 3.3</a:t>
            </a:r>
            <a:r>
              <a:rPr lang="en-GB" dirty="0" smtClean="0"/>
              <a:t>: Maritime Safety</a:t>
            </a:r>
            <a:endParaRPr lang="de-DE" dirty="0"/>
          </a:p>
        </p:txBody>
      </p:sp>
      <p:sp>
        <p:nvSpPr>
          <p:cNvPr id="6" name="TextBox 5"/>
          <p:cNvSpPr txBox="1"/>
          <p:nvPr/>
        </p:nvSpPr>
        <p:spPr>
          <a:xfrm>
            <a:off x="2771800" y="1145448"/>
            <a:ext cx="6120680" cy="4401205"/>
          </a:xfrm>
          <a:prstGeom prst="rect">
            <a:avLst/>
          </a:prstGeom>
          <a:noFill/>
        </p:spPr>
        <p:txBody>
          <a:bodyPr wrap="square" rtlCol="0">
            <a:spAutoFit/>
          </a:bodyPr>
          <a:lstStyle/>
          <a:p>
            <a:pPr marL="342900" indent="-342900">
              <a:buFontTx/>
              <a:buChar char="-"/>
            </a:pPr>
            <a:endParaRPr lang="en-GB" sz="2000" dirty="0">
              <a:solidFill>
                <a:srgbClr val="00507F"/>
              </a:solidFill>
            </a:endParaRPr>
          </a:p>
          <a:p>
            <a:pPr marL="342900" indent="-342900">
              <a:buFontTx/>
              <a:buChar char="-"/>
            </a:pPr>
            <a:r>
              <a:rPr lang="en-GB" sz="2000" dirty="0">
                <a:solidFill>
                  <a:srgbClr val="00507F"/>
                </a:solidFill>
              </a:rPr>
              <a:t>Piloting solutions for maritime risk prevention and </a:t>
            </a:r>
            <a:r>
              <a:rPr lang="en-GB" sz="2000" dirty="0" smtClean="0">
                <a:solidFill>
                  <a:srgbClr val="00507F"/>
                </a:solidFill>
              </a:rPr>
              <a:t>response e.g. CHEMARE</a:t>
            </a:r>
          </a:p>
          <a:p>
            <a:pPr marL="342900" indent="-342900">
              <a:buFontTx/>
              <a:buChar char="-"/>
            </a:pPr>
            <a:endParaRPr lang="en-GB" sz="2000" dirty="0">
              <a:solidFill>
                <a:srgbClr val="00507F"/>
              </a:solidFill>
            </a:endParaRPr>
          </a:p>
          <a:p>
            <a:pPr marL="342900" indent="-342900">
              <a:buFontTx/>
              <a:buChar char="-"/>
            </a:pPr>
            <a:r>
              <a:rPr lang="en-GB" sz="2000" dirty="0" smtClean="0">
                <a:solidFill>
                  <a:srgbClr val="00507F"/>
                </a:solidFill>
              </a:rPr>
              <a:t>implementing </a:t>
            </a:r>
            <a:r>
              <a:rPr lang="en-GB" sz="2000" dirty="0">
                <a:solidFill>
                  <a:srgbClr val="00507F"/>
                </a:solidFill>
              </a:rPr>
              <a:t>joint </a:t>
            </a:r>
            <a:r>
              <a:rPr lang="en-GB" sz="2000" dirty="0" smtClean="0">
                <a:solidFill>
                  <a:srgbClr val="00507F"/>
                </a:solidFill>
              </a:rPr>
              <a:t>exercises e.g. chemical spill fighting (in pipeline)</a:t>
            </a:r>
            <a:endParaRPr lang="en-GB" sz="2000" dirty="0">
              <a:solidFill>
                <a:srgbClr val="00507F"/>
              </a:solidFill>
            </a:endParaRPr>
          </a:p>
          <a:p>
            <a:endParaRPr lang="en-GB" sz="2000" dirty="0" smtClean="0">
              <a:solidFill>
                <a:srgbClr val="00507F"/>
              </a:solidFill>
            </a:endParaRPr>
          </a:p>
          <a:p>
            <a:pPr marL="342900" indent="-342900">
              <a:buFontTx/>
              <a:buChar char="-"/>
            </a:pPr>
            <a:r>
              <a:rPr lang="en-GB" sz="2000" dirty="0" smtClean="0">
                <a:solidFill>
                  <a:srgbClr val="00507F"/>
                </a:solidFill>
              </a:rPr>
              <a:t>Improving </a:t>
            </a:r>
            <a:r>
              <a:rPr lang="en-GB" sz="2000" dirty="0" smtClean="0">
                <a:solidFill>
                  <a:srgbClr val="00507F"/>
                </a:solidFill>
              </a:rPr>
              <a:t>competencies and capacities </a:t>
            </a:r>
            <a:r>
              <a:rPr lang="en-GB" sz="2000" dirty="0">
                <a:solidFill>
                  <a:srgbClr val="00507F"/>
                </a:solidFill>
              </a:rPr>
              <a:t>for </a:t>
            </a:r>
            <a:r>
              <a:rPr lang="en-GB" sz="2000" dirty="0" smtClean="0">
                <a:solidFill>
                  <a:srgbClr val="00507F"/>
                </a:solidFill>
              </a:rPr>
              <a:t>seafarers</a:t>
            </a:r>
          </a:p>
          <a:p>
            <a:pPr marL="342900" indent="-342900">
              <a:buFontTx/>
              <a:buChar char="-"/>
            </a:pPr>
            <a:endParaRPr lang="en-GB" sz="2000" dirty="0">
              <a:solidFill>
                <a:srgbClr val="00507F"/>
              </a:solidFill>
            </a:endParaRPr>
          </a:p>
          <a:p>
            <a:pPr marL="342900" indent="-342900">
              <a:buFontTx/>
              <a:buChar char="-"/>
            </a:pPr>
            <a:r>
              <a:rPr lang="en-GB" sz="2000" dirty="0">
                <a:solidFill>
                  <a:srgbClr val="00507F"/>
                </a:solidFill>
              </a:rPr>
              <a:t>supporting harmonized implementation of international maritime safety and security </a:t>
            </a:r>
            <a:r>
              <a:rPr lang="en-GB" sz="2000" dirty="0" smtClean="0">
                <a:solidFill>
                  <a:srgbClr val="00507F"/>
                </a:solidFill>
              </a:rPr>
              <a:t>regulations</a:t>
            </a:r>
          </a:p>
          <a:p>
            <a:pPr marL="342900" indent="-342900">
              <a:buFontTx/>
              <a:buChar char="-"/>
            </a:pPr>
            <a:endParaRPr lang="en-GB" sz="2000" dirty="0">
              <a:solidFill>
                <a:srgbClr val="00507F"/>
              </a:solidFill>
            </a:endParaRPr>
          </a:p>
          <a:p>
            <a:pPr marL="342900" indent="-342900">
              <a:buFontTx/>
              <a:buChar char="-"/>
            </a:pPr>
            <a:r>
              <a:rPr lang="en-GB" sz="2000" dirty="0">
                <a:solidFill>
                  <a:srgbClr val="00507F"/>
                </a:solidFill>
              </a:rPr>
              <a:t>actions adapting maritime spatial planning, guiding and surveillance systems</a:t>
            </a:r>
            <a:endParaRPr lang="en-GB" sz="2000" dirty="0">
              <a:solidFill>
                <a:srgbClr val="00507F"/>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507" y="4869160"/>
            <a:ext cx="2277359" cy="1443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a:xfrm>
            <a:off x="395536" y="2132856"/>
            <a:ext cx="2060812" cy="2736304"/>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Objective 3.3:</a:t>
            </a:r>
          </a:p>
          <a:p>
            <a:pPr algn="ctr"/>
            <a:endParaRPr lang="en-GB" sz="1600" b="1" dirty="0"/>
          </a:p>
          <a:p>
            <a:pPr algn="ctr"/>
            <a:r>
              <a:rPr lang="en-GB" sz="1600" b="1" dirty="0" smtClean="0"/>
              <a:t>increase </a:t>
            </a:r>
            <a:r>
              <a:rPr lang="en-GB" sz="1600" b="1" dirty="0"/>
              <a:t>maritime </a:t>
            </a:r>
            <a:r>
              <a:rPr lang="en-GB" sz="1600" b="1" dirty="0" smtClean="0"/>
              <a:t>safety/security </a:t>
            </a:r>
            <a:r>
              <a:rPr lang="en-GB" sz="1600" b="1" dirty="0"/>
              <a:t>based on advanced capacity of maritime actors </a:t>
            </a:r>
            <a:endParaRPr lang="en-GB" sz="1600" dirty="0"/>
          </a:p>
        </p:txBody>
      </p:sp>
    </p:spTree>
    <p:extLst>
      <p:ext uri="{BB962C8B-B14F-4D97-AF65-F5344CB8AC3E}">
        <p14:creationId xmlns:p14="http://schemas.microsoft.com/office/powerpoint/2010/main" val="3310195886"/>
      </p:ext>
    </p:extLst>
  </p:cSld>
  <p:clrMapOvr>
    <a:masterClrMapping/>
  </p:clrMapOvr>
  <p:timing>
    <p:tnLst>
      <p:par>
        <p:cTn id="1" dur="indefinite" restart="never" nodeType="tmRoot"/>
      </p:par>
    </p:tnLst>
  </p:timing>
</p:sld>
</file>

<file path=ppt/theme/theme1.xml><?xml version="1.0" encoding="utf-8"?>
<a:theme xmlns:a="http://schemas.openxmlformats.org/drawingml/2006/main" name="InterregBSR_ppt_master">
  <a:themeElements>
    <a:clrScheme name="BSR">
      <a:dk1>
        <a:srgbClr val="000000"/>
      </a:dk1>
      <a:lt1>
        <a:sysClr val="window" lastClr="FFFFFF"/>
      </a:lt1>
      <a:dk2>
        <a:srgbClr val="1F497D"/>
      </a:dk2>
      <a:lt2>
        <a:srgbClr val="FFFFFF"/>
      </a:lt2>
      <a:accent1>
        <a:srgbClr val="D5CF29"/>
      </a:accent1>
      <a:accent2>
        <a:srgbClr val="E84C09"/>
      </a:accent2>
      <a:accent3>
        <a:srgbClr val="772276"/>
      </a:accent3>
      <a:accent4>
        <a:srgbClr val="0679AC"/>
      </a:accent4>
      <a:accent5>
        <a:srgbClr val="03AB9F"/>
      </a:accent5>
      <a:accent6>
        <a:srgbClr val="A4A999"/>
      </a:accent6>
      <a:hlink>
        <a:srgbClr val="00507F"/>
      </a:hlink>
      <a:folHlink>
        <a:srgbClr val="772276"/>
      </a:folHlink>
    </a:clrScheme>
    <a:fontScheme name="BSR">
      <a:majorFont>
        <a:latin typeface="Calibri"/>
        <a:ea typeface=""/>
        <a:cs typeface=""/>
      </a:majorFont>
      <a:minorFont>
        <a:latin typeface="Calibri"/>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InterregBSR_ppt_master</Template>
  <TotalTime>3142</TotalTime>
  <Words>2066</Words>
  <Application>Microsoft Office PowerPoint</Application>
  <PresentationFormat>On-screen Show (4:3)</PresentationFormat>
  <Paragraphs>259</Paragraphs>
  <Slides>18</Slides>
  <Notes>13</Notes>
  <HiddenSlides>9</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InterregBSR_ppt_master</vt:lpstr>
      <vt:lpstr>Interreg Baltic Sea Region 2014-2020  Objective 3.3: Maritime Safety</vt:lpstr>
      <vt:lpstr>PowerPoint Presentation</vt:lpstr>
      <vt:lpstr>Content</vt:lpstr>
      <vt:lpstr>Programme area</vt:lpstr>
      <vt:lpstr>Budget</vt:lpstr>
      <vt:lpstr>PowerPoint Presentation</vt:lpstr>
      <vt:lpstr>PowerPoint Presentation</vt:lpstr>
      <vt:lpstr>PowerPoint Presentation</vt:lpstr>
      <vt:lpstr>PowerPoint Presentation</vt:lpstr>
      <vt:lpstr>PowerPoint Presentation</vt:lpstr>
      <vt:lpstr>PowerPoint Presentation</vt:lpstr>
      <vt:lpstr>3. Main features of a typical project</vt:lpstr>
      <vt:lpstr>3. Main features of a typical project (2/2)</vt:lpstr>
      <vt:lpstr>Project examples from the period 2007-2013</vt:lpstr>
      <vt:lpstr>4. Two step application procedure</vt:lpstr>
      <vt:lpstr>5. Timeline for the new Programme start</vt:lpstr>
      <vt:lpstr>6. Support to applicants</vt:lpstr>
      <vt:lpstr>Interreg Baltic Sea Region 2014-2020  Objective 3.3: Maritime Safety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Interreg Baltic Sea Region  Programme 2014-2020</dc:title>
  <dc:creator>elena.kolosova</dc:creator>
  <cp:lastModifiedBy>Bartlomiej Wierzbicki</cp:lastModifiedBy>
  <cp:revision>123</cp:revision>
  <cp:lastPrinted>2014-10-29T09:41:55Z</cp:lastPrinted>
  <dcterms:created xsi:type="dcterms:W3CDTF">2014-10-03T12:08:18Z</dcterms:created>
  <dcterms:modified xsi:type="dcterms:W3CDTF">2014-11-17T09:28:15Z</dcterms:modified>
</cp:coreProperties>
</file>