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56" r:id="rId2"/>
    <p:sldId id="288" r:id="rId3"/>
    <p:sldId id="289" r:id="rId4"/>
    <p:sldId id="261" r:id="rId5"/>
    <p:sldId id="295" r:id="rId6"/>
    <p:sldId id="292" r:id="rId7"/>
    <p:sldId id="293" r:id="rId8"/>
    <p:sldId id="291" r:id="rId9"/>
    <p:sldId id="294" r:id="rId10"/>
    <p:sldId id="284" r:id="rId11"/>
    <p:sldId id="283" r:id="rId12"/>
    <p:sldId id="296" r:id="rId13"/>
  </p:sldIdLst>
  <p:sldSz cx="9144000" cy="6858000" type="screen4x3"/>
  <p:notesSz cx="6797675" cy="9926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a Kari" initials="LK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5C1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Normaali tyyli 2 - Korostu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Normaali tyyli 2 - Korostu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C083E6E3-FA7D-4D7B-A595-EF9225AFEA82}" styleName="Vaalea tyyli 1 - Korostus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Teematyyli 1 - Korostu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Normaali tyyli 1 - Korostu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E171933-4619-4E11-9A3F-F7608DF75F80}" styleName="Normaali tyyli 1 - Korostu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Normaali tyyli 1 - Korostu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Normaali tyyli 2 - Korostu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Normaali tyyli 2 - Korostu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Normaali tyyli 2 - Korostu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Normaali tyyli 3 - Korostu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Normaali tyyli 3 - Korostus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Normaali tyyli 3 - Korostu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505E3EF-67EA-436B-97B2-0124C06EBD24}" styleName="Normaali tyyli 4 - Korostu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1EBBBCC-DAD2-459C-BE2E-F6DE35CF9A28}" styleName="Tumma tyyli 2 - Korostus 3/Korostu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Tumma tyyli 2 - Korostus 1/Korostu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Tumma tyyli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46F890A9-2807-4EBB-B81D-B2AA78EC7F39}" styleName="Tumma tyyli 2 - Korostus 5/Korostu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Normaali tyyli 1 - Korostu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75DCB02-9BB8-47FD-8907-85C794F793BA}" styleName="Teematyyli 1 - Korostu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8799B23B-EC83-4686-B30A-512413B5E67A}" styleName="Vaalea tyyli 3 - Korostus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4B1156A-380E-4F78-BDF5-A606A8083BF9}" styleName="Normaali tyyli 4 - Korostu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Normaali tyyli 4 - Korostu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Normaali tyyli 4 - Korostu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2DE63D5-997A-4646-A377-4702673A728D}" styleName="Vaalea tyyli 2 - Korostus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Vaalea tyyli 2 - Korostus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Vaalea tyyli 2 - Korostus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Teematyyli 1 - Korostu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eematyyli 1 - Korostu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120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90" d="100"/>
          <a:sy n="90" d="100"/>
        </p:scale>
        <p:origin x="283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D18AC8-B296-4B3A-A7FE-AFABD3CB88EE}" type="doc">
      <dgm:prSet loTypeId="urn:microsoft.com/office/officeart/2005/8/layout/default#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sv-SE"/>
        </a:p>
      </dgm:t>
    </dgm:pt>
    <dgm:pt modelId="{136AE478-5E40-4C45-89EF-571429516FA0}">
      <dgm:prSet phldrT="[Text]" custT="1"/>
      <dgm:spPr>
        <a:solidFill>
          <a:srgbClr val="80AADC"/>
        </a:solidFill>
        <a:ln w="0">
          <a:noFill/>
        </a:ln>
      </dgm:spPr>
      <dgm:t>
        <a:bodyPr/>
        <a:lstStyle/>
        <a:p>
          <a:r>
            <a:rPr lang="sv-SE" sz="1200" b="1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Competitive economy </a:t>
          </a:r>
          <a:br>
            <a:rPr lang="sv-SE" sz="1200" b="1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sv-SE" sz="1200" b="1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of the region</a:t>
          </a:r>
        </a:p>
        <a:p>
          <a:r>
            <a:rPr lang="sv-SE" sz="1200" b="0" noProof="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(29 meur)</a:t>
          </a:r>
          <a:endParaRPr lang="en-US" sz="1200" b="0" noProof="0" dirty="0">
            <a:latin typeface="+mj-lt"/>
          </a:endParaRPr>
        </a:p>
      </dgm:t>
    </dgm:pt>
    <dgm:pt modelId="{7341E569-DBE1-41F1-BB0D-C7EA36415956}" type="parTrans" cxnId="{0FB5DD6B-3550-41FD-94CA-1E2F9E0A6F0C}">
      <dgm:prSet/>
      <dgm:spPr/>
      <dgm:t>
        <a:bodyPr/>
        <a:lstStyle/>
        <a:p>
          <a:endParaRPr lang="en-US" sz="1200" noProof="0">
            <a:latin typeface="Arial Narrow" panose="020B0606020202030204" pitchFamily="34" charset="0"/>
          </a:endParaRPr>
        </a:p>
      </dgm:t>
    </dgm:pt>
    <dgm:pt modelId="{1077AB2E-8840-4851-9EC9-8F126CA86534}" type="sibTrans" cxnId="{0FB5DD6B-3550-41FD-94CA-1E2F9E0A6F0C}">
      <dgm:prSet/>
      <dgm:spPr/>
      <dgm:t>
        <a:bodyPr/>
        <a:lstStyle/>
        <a:p>
          <a:endParaRPr lang="en-US" sz="1200" noProof="0">
            <a:latin typeface="Arial Narrow" panose="020B0606020202030204" pitchFamily="34" charset="0"/>
          </a:endParaRPr>
        </a:p>
      </dgm:t>
    </dgm:pt>
    <dgm:pt modelId="{AE90081A-B189-4B6B-AB4D-F79D2DD69C6B}">
      <dgm:prSet phldrT="[Text]" custT="1"/>
      <dgm:spPr>
        <a:solidFill>
          <a:srgbClr val="95C12B"/>
        </a:solidFill>
        <a:ln w="0">
          <a:noFill/>
        </a:ln>
      </dgm:spPr>
      <dgm:t>
        <a:bodyPr/>
        <a:lstStyle/>
        <a:p>
          <a:r>
            <a:rPr lang="en-US" sz="1200" b="1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Sustainable use of </a:t>
          </a:r>
          <a:br>
            <a:rPr lang="en-US" sz="1200" b="1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en-US" sz="1200" b="1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common resources</a:t>
          </a:r>
        </a:p>
        <a:p>
          <a:r>
            <a:rPr lang="en-US" sz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(37 </a:t>
          </a:r>
          <a:r>
            <a:rPr lang="en-US" sz="1200" dirty="0" err="1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meur</a:t>
          </a:r>
          <a:r>
            <a:rPr lang="en-US" sz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)</a:t>
          </a:r>
          <a:endParaRPr lang="en-US" sz="1200" noProof="0" dirty="0">
            <a:latin typeface="+mj-lt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86644E0-87DB-483D-AC81-4D4AC75A513C}" type="parTrans" cxnId="{2D3E7B10-E050-4D73-AEE7-F3C493D1B822}">
      <dgm:prSet/>
      <dgm:spPr/>
      <dgm:t>
        <a:bodyPr/>
        <a:lstStyle/>
        <a:p>
          <a:endParaRPr lang="en-US" sz="1200" noProof="0">
            <a:latin typeface="Arial Narrow" panose="020B0606020202030204" pitchFamily="34" charset="0"/>
          </a:endParaRPr>
        </a:p>
      </dgm:t>
    </dgm:pt>
    <dgm:pt modelId="{2B962EEC-F5C7-46F8-BCBF-8F227082D9AB}" type="sibTrans" cxnId="{2D3E7B10-E050-4D73-AEE7-F3C493D1B822}">
      <dgm:prSet/>
      <dgm:spPr/>
      <dgm:t>
        <a:bodyPr/>
        <a:lstStyle/>
        <a:p>
          <a:endParaRPr lang="en-US" sz="1200" noProof="0">
            <a:latin typeface="Arial Narrow" panose="020B0606020202030204" pitchFamily="34" charset="0"/>
          </a:endParaRPr>
        </a:p>
      </dgm:t>
    </dgm:pt>
    <dgm:pt modelId="{27D38EEE-9BB6-4632-87B3-FF9A3448FB12}">
      <dgm:prSet phldrT="[Text]" custT="1"/>
      <dgm:spPr>
        <a:solidFill>
          <a:schemeClr val="accent4"/>
        </a:solidFill>
        <a:ln w="0">
          <a:noFill/>
        </a:ln>
      </dgm:spPr>
      <dgm:t>
        <a:bodyPr/>
        <a:lstStyle/>
        <a:p>
          <a:r>
            <a:rPr lang="en-US" sz="1200" b="1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Well-connected region</a:t>
          </a:r>
        </a:p>
        <a:p>
          <a:r>
            <a:rPr lang="en-US" sz="1200" noProof="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(37 </a:t>
          </a:r>
          <a:r>
            <a:rPr lang="en-US" sz="1200" noProof="0" dirty="0" err="1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meur</a:t>
          </a:r>
          <a:r>
            <a:rPr lang="en-US" sz="1200" noProof="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)</a:t>
          </a:r>
          <a:endParaRPr lang="en-US" sz="1200" noProof="0" dirty="0">
            <a:latin typeface="+mj-lt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D677FDF-8784-477D-A46F-E391B95DCEC8}" type="parTrans" cxnId="{D427535F-45F3-49E3-960A-BF727E21F1B9}">
      <dgm:prSet/>
      <dgm:spPr/>
      <dgm:t>
        <a:bodyPr/>
        <a:lstStyle/>
        <a:p>
          <a:endParaRPr lang="en-US" sz="1200" noProof="0">
            <a:latin typeface="Arial Narrow" panose="020B0606020202030204" pitchFamily="34" charset="0"/>
          </a:endParaRPr>
        </a:p>
      </dgm:t>
    </dgm:pt>
    <dgm:pt modelId="{D7921E7E-8482-4D36-9D21-36EF30690E3E}" type="sibTrans" cxnId="{D427535F-45F3-49E3-960A-BF727E21F1B9}">
      <dgm:prSet/>
      <dgm:spPr/>
      <dgm:t>
        <a:bodyPr/>
        <a:lstStyle/>
        <a:p>
          <a:endParaRPr lang="en-US" sz="1200" noProof="0">
            <a:latin typeface="Arial Narrow" panose="020B0606020202030204" pitchFamily="34" charset="0"/>
          </a:endParaRPr>
        </a:p>
      </dgm:t>
    </dgm:pt>
    <dgm:pt modelId="{712E4C35-6BD3-4966-8CD8-02977D5C550D}">
      <dgm:prSet phldrT="[Text]" custT="1"/>
      <dgm:spPr>
        <a:solidFill>
          <a:srgbClr val="C10311"/>
        </a:solidFill>
        <a:ln w="0">
          <a:noFill/>
        </a:ln>
      </dgm:spPr>
      <dgm:t>
        <a:bodyPr/>
        <a:lstStyle/>
        <a:p>
          <a:r>
            <a:rPr lang="en-US" sz="1200" b="1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Skilled and socially</a:t>
          </a:r>
          <a:br>
            <a:rPr lang="en-US" sz="1200" b="1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en-US" sz="1200" b="1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 inclusive region</a:t>
          </a:r>
        </a:p>
        <a:p>
          <a:r>
            <a:rPr lang="en-US" sz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(12 </a:t>
          </a:r>
          <a:r>
            <a:rPr lang="en-US" sz="1200" dirty="0" err="1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meur</a:t>
          </a:r>
          <a:r>
            <a:rPr lang="en-US" sz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)</a:t>
          </a:r>
          <a:endParaRPr lang="en-US" sz="1200" noProof="0" dirty="0">
            <a:latin typeface="+mj-lt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F3D7B01-C213-445B-A77C-136C3C919EBE}" type="parTrans" cxnId="{CAF5DBE4-6875-46D5-8D80-33C6565AAE89}">
      <dgm:prSet/>
      <dgm:spPr/>
      <dgm:t>
        <a:bodyPr/>
        <a:lstStyle/>
        <a:p>
          <a:endParaRPr lang="en-US" sz="1200" noProof="0">
            <a:latin typeface="Arial Narrow" panose="020B0606020202030204" pitchFamily="34" charset="0"/>
          </a:endParaRPr>
        </a:p>
      </dgm:t>
    </dgm:pt>
    <dgm:pt modelId="{E30E03DA-AF12-47F9-A660-23FA3528A90E}" type="sibTrans" cxnId="{CAF5DBE4-6875-46D5-8D80-33C6565AAE89}">
      <dgm:prSet/>
      <dgm:spPr/>
      <dgm:t>
        <a:bodyPr/>
        <a:lstStyle/>
        <a:p>
          <a:endParaRPr lang="en-US" sz="1200" noProof="0">
            <a:latin typeface="Arial Narrow" panose="020B0606020202030204" pitchFamily="34" charset="0"/>
          </a:endParaRPr>
        </a:p>
      </dgm:t>
    </dgm:pt>
    <dgm:pt modelId="{F6CF9D31-BC06-422B-A216-1035E0EBFE77}" type="pres">
      <dgm:prSet presAssocID="{BDD18AC8-B296-4B3A-A7FE-AFABD3CB88E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v-SE"/>
        </a:p>
      </dgm:t>
    </dgm:pt>
    <dgm:pt modelId="{25A952A7-9A29-4272-99A0-BD8EA68C15B2}" type="pres">
      <dgm:prSet presAssocID="{136AE478-5E40-4C45-89EF-571429516FA0}" presName="node" presStyleLbl="node1" presStyleIdx="0" presStyleCnt="4" custScaleY="84794" custLinFactNeighborX="14340" custLinFactNeighborY="-689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sv-SE"/>
        </a:p>
      </dgm:t>
    </dgm:pt>
    <dgm:pt modelId="{7632F75C-3799-42F5-B1DC-BD0537E7FE06}" type="pres">
      <dgm:prSet presAssocID="{1077AB2E-8840-4851-9EC9-8F126CA86534}" presName="sibTrans" presStyleCnt="0"/>
      <dgm:spPr/>
      <dgm:t>
        <a:bodyPr/>
        <a:lstStyle/>
        <a:p>
          <a:endParaRPr lang="en-US"/>
        </a:p>
      </dgm:t>
    </dgm:pt>
    <dgm:pt modelId="{60A3ADA3-97D3-43B3-AE0C-F0240FFE061B}" type="pres">
      <dgm:prSet presAssocID="{AE90081A-B189-4B6B-AB4D-F79D2DD69C6B}" presName="node" presStyleLbl="node1" presStyleIdx="1" presStyleCnt="4" custScaleY="84794" custLinFactNeighborX="7297" custLinFactNeighborY="-689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sv-SE"/>
        </a:p>
      </dgm:t>
    </dgm:pt>
    <dgm:pt modelId="{1A30F5C7-E605-47CE-9679-2FDF4D956235}" type="pres">
      <dgm:prSet presAssocID="{2B962EEC-F5C7-46F8-BCBF-8F227082D9AB}" presName="sibTrans" presStyleCnt="0"/>
      <dgm:spPr/>
      <dgm:t>
        <a:bodyPr/>
        <a:lstStyle/>
        <a:p>
          <a:endParaRPr lang="en-US"/>
        </a:p>
      </dgm:t>
    </dgm:pt>
    <dgm:pt modelId="{00538789-D419-46DE-9558-2F2A8915C79A}" type="pres">
      <dgm:prSet presAssocID="{27D38EEE-9BB6-4632-87B3-FF9A3448FB12}" presName="node" presStyleLbl="node1" presStyleIdx="2" presStyleCnt="4" custScaleY="84794" custLinFactNeighborY="-689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sv-SE"/>
        </a:p>
      </dgm:t>
    </dgm:pt>
    <dgm:pt modelId="{0786844A-D0DC-4594-B808-3F872D00AAFC}" type="pres">
      <dgm:prSet presAssocID="{D7921E7E-8482-4D36-9D21-36EF30690E3E}" presName="sibTrans" presStyleCnt="0"/>
      <dgm:spPr/>
      <dgm:t>
        <a:bodyPr/>
        <a:lstStyle/>
        <a:p>
          <a:endParaRPr lang="en-US"/>
        </a:p>
      </dgm:t>
    </dgm:pt>
    <dgm:pt modelId="{A1BFF7B2-16BB-4E97-8445-0C0629174056}" type="pres">
      <dgm:prSet presAssocID="{712E4C35-6BD3-4966-8CD8-02977D5C550D}" presName="node" presStyleLbl="node1" presStyleIdx="3" presStyleCnt="4" custScaleY="84794" custLinFactNeighborX="-6971" custLinFactNeighborY="-689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sv-SE"/>
        </a:p>
      </dgm:t>
    </dgm:pt>
  </dgm:ptLst>
  <dgm:cxnLst>
    <dgm:cxn modelId="{66EDB5E7-81CC-450A-BA1C-5EA6FD0DAAFC}" type="presOf" srcId="{AE90081A-B189-4B6B-AB4D-F79D2DD69C6B}" destId="{60A3ADA3-97D3-43B3-AE0C-F0240FFE061B}" srcOrd="0" destOrd="0" presId="urn:microsoft.com/office/officeart/2005/8/layout/default#1"/>
    <dgm:cxn modelId="{2D3E7B10-E050-4D73-AEE7-F3C493D1B822}" srcId="{BDD18AC8-B296-4B3A-A7FE-AFABD3CB88EE}" destId="{AE90081A-B189-4B6B-AB4D-F79D2DD69C6B}" srcOrd="1" destOrd="0" parTransId="{486644E0-87DB-483D-AC81-4D4AC75A513C}" sibTransId="{2B962EEC-F5C7-46F8-BCBF-8F227082D9AB}"/>
    <dgm:cxn modelId="{600838A9-6A95-451F-B75D-F311B0EDD183}" type="presOf" srcId="{136AE478-5E40-4C45-89EF-571429516FA0}" destId="{25A952A7-9A29-4272-99A0-BD8EA68C15B2}" srcOrd="0" destOrd="0" presId="urn:microsoft.com/office/officeart/2005/8/layout/default#1"/>
    <dgm:cxn modelId="{0FB5DD6B-3550-41FD-94CA-1E2F9E0A6F0C}" srcId="{BDD18AC8-B296-4B3A-A7FE-AFABD3CB88EE}" destId="{136AE478-5E40-4C45-89EF-571429516FA0}" srcOrd="0" destOrd="0" parTransId="{7341E569-DBE1-41F1-BB0D-C7EA36415956}" sibTransId="{1077AB2E-8840-4851-9EC9-8F126CA86534}"/>
    <dgm:cxn modelId="{CAF5DBE4-6875-46D5-8D80-33C6565AAE89}" srcId="{BDD18AC8-B296-4B3A-A7FE-AFABD3CB88EE}" destId="{712E4C35-6BD3-4966-8CD8-02977D5C550D}" srcOrd="3" destOrd="0" parTransId="{0F3D7B01-C213-445B-A77C-136C3C919EBE}" sibTransId="{E30E03DA-AF12-47F9-A660-23FA3528A90E}"/>
    <dgm:cxn modelId="{DCFE4902-10ED-49EE-81B0-232AE9F8A7EE}" type="presOf" srcId="{27D38EEE-9BB6-4632-87B3-FF9A3448FB12}" destId="{00538789-D419-46DE-9558-2F2A8915C79A}" srcOrd="0" destOrd="0" presId="urn:microsoft.com/office/officeart/2005/8/layout/default#1"/>
    <dgm:cxn modelId="{6EDD7882-8F73-49C5-9BEE-887D84F4E6BD}" type="presOf" srcId="{712E4C35-6BD3-4966-8CD8-02977D5C550D}" destId="{A1BFF7B2-16BB-4E97-8445-0C0629174056}" srcOrd="0" destOrd="0" presId="urn:microsoft.com/office/officeart/2005/8/layout/default#1"/>
    <dgm:cxn modelId="{D427535F-45F3-49E3-960A-BF727E21F1B9}" srcId="{BDD18AC8-B296-4B3A-A7FE-AFABD3CB88EE}" destId="{27D38EEE-9BB6-4632-87B3-FF9A3448FB12}" srcOrd="2" destOrd="0" parTransId="{ED677FDF-8784-477D-A46F-E391B95DCEC8}" sibTransId="{D7921E7E-8482-4D36-9D21-36EF30690E3E}"/>
    <dgm:cxn modelId="{ACB23FBB-1EEC-4320-868C-A6814BCDC324}" type="presOf" srcId="{BDD18AC8-B296-4B3A-A7FE-AFABD3CB88EE}" destId="{F6CF9D31-BC06-422B-A216-1035E0EBFE77}" srcOrd="0" destOrd="0" presId="urn:microsoft.com/office/officeart/2005/8/layout/default#1"/>
    <dgm:cxn modelId="{4327138F-545D-4D4F-B663-24AC22EACC55}" type="presParOf" srcId="{F6CF9D31-BC06-422B-A216-1035E0EBFE77}" destId="{25A952A7-9A29-4272-99A0-BD8EA68C15B2}" srcOrd="0" destOrd="0" presId="urn:microsoft.com/office/officeart/2005/8/layout/default#1"/>
    <dgm:cxn modelId="{6894D25D-393D-450E-99B3-2F5AE02F735F}" type="presParOf" srcId="{F6CF9D31-BC06-422B-A216-1035E0EBFE77}" destId="{7632F75C-3799-42F5-B1DC-BD0537E7FE06}" srcOrd="1" destOrd="0" presId="urn:microsoft.com/office/officeart/2005/8/layout/default#1"/>
    <dgm:cxn modelId="{A0BDBF05-EF63-4956-AD44-9B33A1942ED5}" type="presParOf" srcId="{F6CF9D31-BC06-422B-A216-1035E0EBFE77}" destId="{60A3ADA3-97D3-43B3-AE0C-F0240FFE061B}" srcOrd="2" destOrd="0" presId="urn:microsoft.com/office/officeart/2005/8/layout/default#1"/>
    <dgm:cxn modelId="{AF131D86-6829-4F4B-9E8C-80FB71FDDD8C}" type="presParOf" srcId="{F6CF9D31-BC06-422B-A216-1035E0EBFE77}" destId="{1A30F5C7-E605-47CE-9679-2FDF4D956235}" srcOrd="3" destOrd="0" presId="urn:microsoft.com/office/officeart/2005/8/layout/default#1"/>
    <dgm:cxn modelId="{8F1CEB4B-91B7-4D87-9408-7045B3D71A6F}" type="presParOf" srcId="{F6CF9D31-BC06-422B-A216-1035E0EBFE77}" destId="{00538789-D419-46DE-9558-2F2A8915C79A}" srcOrd="4" destOrd="0" presId="urn:microsoft.com/office/officeart/2005/8/layout/default#1"/>
    <dgm:cxn modelId="{88B86194-858C-4469-99FD-F615600A5631}" type="presParOf" srcId="{F6CF9D31-BC06-422B-A216-1035E0EBFE77}" destId="{0786844A-D0DC-4594-B808-3F872D00AAFC}" srcOrd="5" destOrd="0" presId="urn:microsoft.com/office/officeart/2005/8/layout/default#1"/>
    <dgm:cxn modelId="{02CA4967-C1B7-471B-A6E7-AEC905D84106}" type="presParOf" srcId="{F6CF9D31-BC06-422B-A216-1035E0EBFE77}" destId="{A1BFF7B2-16BB-4E97-8445-0C0629174056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B7C693-B421-453F-97EF-35A342805E45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D918477C-1FB1-45F4-B49D-2AAD1CCA15EF}">
      <dgm:prSet phldrT="[Text]"/>
      <dgm:spPr/>
      <dgm:t>
        <a:bodyPr/>
        <a:lstStyle/>
        <a:p>
          <a:r>
            <a:rPr lang="fi-FI" b="1" dirty="0" smtClean="0"/>
            <a:t>Programme</a:t>
          </a:r>
          <a:endParaRPr lang="fi-FI" b="1" dirty="0"/>
        </a:p>
      </dgm:t>
    </dgm:pt>
    <dgm:pt modelId="{43C22C40-2D39-4219-8EAF-A1C8A2451AE3}" type="parTrans" cxnId="{4AD6D855-5E97-463D-A186-F5C9622EA30F}">
      <dgm:prSet/>
      <dgm:spPr/>
      <dgm:t>
        <a:bodyPr/>
        <a:lstStyle/>
        <a:p>
          <a:endParaRPr lang="fi-FI"/>
        </a:p>
      </dgm:t>
    </dgm:pt>
    <dgm:pt modelId="{6FCC68EB-923F-4892-BFA6-253A152591E6}" type="sibTrans" cxnId="{4AD6D855-5E97-463D-A186-F5C9622EA30F}">
      <dgm:prSet/>
      <dgm:spPr/>
      <dgm:t>
        <a:bodyPr/>
        <a:lstStyle/>
        <a:p>
          <a:endParaRPr lang="fi-FI"/>
        </a:p>
      </dgm:t>
    </dgm:pt>
    <dgm:pt modelId="{E4AC6A09-E987-4166-8BB4-FAFEA8143F7E}">
      <dgm:prSet phldrT="[Text]"/>
      <dgm:spPr/>
      <dgm:t>
        <a:bodyPr/>
        <a:lstStyle/>
        <a:p>
          <a:r>
            <a:rPr lang="fi-FI" b="1" dirty="0" smtClean="0"/>
            <a:t>Funding</a:t>
          </a:r>
          <a:endParaRPr lang="fi-FI" b="1" dirty="0"/>
        </a:p>
      </dgm:t>
    </dgm:pt>
    <dgm:pt modelId="{8AD9184E-80AC-4032-8716-0D3F2096ADE6}" type="parTrans" cxnId="{B824C313-BF05-4DB4-A1D6-355BF29C0464}">
      <dgm:prSet/>
      <dgm:spPr/>
      <dgm:t>
        <a:bodyPr/>
        <a:lstStyle/>
        <a:p>
          <a:endParaRPr lang="fi-FI"/>
        </a:p>
      </dgm:t>
    </dgm:pt>
    <dgm:pt modelId="{36967826-B04E-439E-AF03-AC6656725946}" type="sibTrans" cxnId="{B824C313-BF05-4DB4-A1D6-355BF29C0464}">
      <dgm:prSet/>
      <dgm:spPr/>
      <dgm:t>
        <a:bodyPr/>
        <a:lstStyle/>
        <a:p>
          <a:endParaRPr lang="fi-FI"/>
        </a:p>
      </dgm:t>
    </dgm:pt>
    <dgm:pt modelId="{BD4E22D3-6888-425B-821B-14D53B88544E}">
      <dgm:prSet phldrT="[Text]"/>
      <dgm:spPr/>
      <dgm:t>
        <a:bodyPr/>
        <a:lstStyle/>
        <a:p>
          <a:r>
            <a:rPr lang="fi-FI" b="1" dirty="0" smtClean="0"/>
            <a:t>Project</a:t>
          </a:r>
          <a:endParaRPr lang="fi-FI" b="1" dirty="0"/>
        </a:p>
      </dgm:t>
    </dgm:pt>
    <dgm:pt modelId="{89AD75B7-891C-4A63-AE75-30CFD4B9CF72}" type="parTrans" cxnId="{8A56BE98-01FA-4834-8ADA-AB29EE0085E2}">
      <dgm:prSet/>
      <dgm:spPr/>
      <dgm:t>
        <a:bodyPr/>
        <a:lstStyle/>
        <a:p>
          <a:endParaRPr lang="fi-FI"/>
        </a:p>
      </dgm:t>
    </dgm:pt>
    <dgm:pt modelId="{D2EBC482-7A19-448D-9B08-C1452C568933}" type="sibTrans" cxnId="{8A56BE98-01FA-4834-8ADA-AB29EE0085E2}">
      <dgm:prSet/>
      <dgm:spPr/>
      <dgm:t>
        <a:bodyPr/>
        <a:lstStyle/>
        <a:p>
          <a:endParaRPr lang="fi-FI"/>
        </a:p>
      </dgm:t>
    </dgm:pt>
    <dgm:pt modelId="{86106B99-5CCD-42B6-B0E0-3AF793B760DD}">
      <dgm:prSet/>
      <dgm:spPr/>
      <dgm:t>
        <a:bodyPr/>
        <a:lstStyle/>
        <a:p>
          <a:r>
            <a:rPr lang="fi-FI" b="1" dirty="0" smtClean="0"/>
            <a:t>Results</a:t>
          </a:r>
          <a:endParaRPr lang="fi-FI" b="1" dirty="0"/>
        </a:p>
      </dgm:t>
    </dgm:pt>
    <dgm:pt modelId="{EFC3C9DB-3485-4516-BAA3-B9B9DAFE5119}" type="parTrans" cxnId="{3C6A639E-C967-4DA9-9CAD-0FA598F2D7E9}">
      <dgm:prSet/>
      <dgm:spPr/>
      <dgm:t>
        <a:bodyPr/>
        <a:lstStyle/>
        <a:p>
          <a:endParaRPr lang="fi-FI"/>
        </a:p>
      </dgm:t>
    </dgm:pt>
    <dgm:pt modelId="{A4F62FA3-59D4-437F-87DA-09D17A17966E}" type="sibTrans" cxnId="{3C6A639E-C967-4DA9-9CAD-0FA598F2D7E9}">
      <dgm:prSet/>
      <dgm:spPr/>
      <dgm:t>
        <a:bodyPr/>
        <a:lstStyle/>
        <a:p>
          <a:endParaRPr lang="fi-FI"/>
        </a:p>
      </dgm:t>
    </dgm:pt>
    <dgm:pt modelId="{66CDCF69-7799-4658-9718-CBC268CBEC27}">
      <dgm:prSet/>
      <dgm:spPr/>
      <dgm:t>
        <a:bodyPr/>
        <a:lstStyle/>
        <a:p>
          <a:r>
            <a:rPr lang="fi-FI" b="1" dirty="0" smtClean="0"/>
            <a:t>Programme</a:t>
          </a:r>
          <a:endParaRPr lang="fi-FI" b="1" dirty="0"/>
        </a:p>
      </dgm:t>
    </dgm:pt>
    <dgm:pt modelId="{91770913-03D0-4550-97D4-0C2274D75688}" type="parTrans" cxnId="{357BA92C-FD03-4781-9014-30E5881A3F24}">
      <dgm:prSet/>
      <dgm:spPr/>
      <dgm:t>
        <a:bodyPr/>
        <a:lstStyle/>
        <a:p>
          <a:endParaRPr lang="fi-FI"/>
        </a:p>
      </dgm:t>
    </dgm:pt>
    <dgm:pt modelId="{3B79BB8C-036D-443D-97E9-44BF83FFE5D6}" type="sibTrans" cxnId="{357BA92C-FD03-4781-9014-30E5881A3F24}">
      <dgm:prSet/>
      <dgm:spPr/>
      <dgm:t>
        <a:bodyPr/>
        <a:lstStyle/>
        <a:p>
          <a:endParaRPr lang="fi-FI"/>
        </a:p>
      </dgm:t>
    </dgm:pt>
    <dgm:pt modelId="{E9293BE9-F7F4-4DD2-A661-CE0B7C90DBA0}" type="pres">
      <dgm:prSet presAssocID="{10B7C693-B421-453F-97EF-35A342805E45}" presName="Name0" presStyleCnt="0">
        <dgm:presLayoutVars>
          <dgm:dir/>
          <dgm:animLvl val="lvl"/>
          <dgm:resizeHandles val="exact"/>
        </dgm:presLayoutVars>
      </dgm:prSet>
      <dgm:spPr/>
    </dgm:pt>
    <dgm:pt modelId="{D1B8790C-407E-400C-A0E7-AFF9C25F307E}" type="pres">
      <dgm:prSet presAssocID="{D918477C-1FB1-45F4-B49D-2AAD1CCA15EF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B6D38F3B-EA6D-45E3-BE90-9EE6703626E6}" type="pres">
      <dgm:prSet presAssocID="{6FCC68EB-923F-4892-BFA6-253A152591E6}" presName="parTxOnlySpace" presStyleCnt="0"/>
      <dgm:spPr/>
    </dgm:pt>
    <dgm:pt modelId="{C27195CC-AA5B-4DE0-B7BB-A8BEE2EB5997}" type="pres">
      <dgm:prSet presAssocID="{E4AC6A09-E987-4166-8BB4-FAFEA8143F7E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5583A91B-2FEC-424B-9E23-158CF147C38C}" type="pres">
      <dgm:prSet presAssocID="{36967826-B04E-439E-AF03-AC6656725946}" presName="parTxOnlySpace" presStyleCnt="0"/>
      <dgm:spPr/>
    </dgm:pt>
    <dgm:pt modelId="{FB3766FB-AFE3-4B5E-AA04-9BCE3E0D3504}" type="pres">
      <dgm:prSet presAssocID="{BD4E22D3-6888-425B-821B-14D53B88544E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E4142063-2E23-457A-BA82-B6F482C59389}" type="pres">
      <dgm:prSet presAssocID="{D2EBC482-7A19-448D-9B08-C1452C568933}" presName="parTxOnlySpace" presStyleCnt="0"/>
      <dgm:spPr/>
    </dgm:pt>
    <dgm:pt modelId="{4023B71A-B681-485D-92DE-8C0ECB466274}" type="pres">
      <dgm:prSet presAssocID="{86106B99-5CCD-42B6-B0E0-3AF793B760DD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i-FI"/>
        </a:p>
      </dgm:t>
    </dgm:pt>
    <dgm:pt modelId="{639DA6A4-0818-44FB-840F-FB589C734D8C}" type="pres">
      <dgm:prSet presAssocID="{A4F62FA3-59D4-437F-87DA-09D17A17966E}" presName="parTxOnlySpace" presStyleCnt="0"/>
      <dgm:spPr/>
    </dgm:pt>
    <dgm:pt modelId="{DC2BD543-B129-47DA-98C8-28B0DC6600F9}" type="pres">
      <dgm:prSet presAssocID="{66CDCF69-7799-4658-9718-CBC268CBEC27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i-FI"/>
        </a:p>
      </dgm:t>
    </dgm:pt>
  </dgm:ptLst>
  <dgm:cxnLst>
    <dgm:cxn modelId="{FFCA5589-FB04-4231-9637-13B5EBE422DF}" type="presOf" srcId="{E4AC6A09-E987-4166-8BB4-FAFEA8143F7E}" destId="{C27195CC-AA5B-4DE0-B7BB-A8BEE2EB5997}" srcOrd="0" destOrd="0" presId="urn:microsoft.com/office/officeart/2005/8/layout/chevron1"/>
    <dgm:cxn modelId="{3C6A639E-C967-4DA9-9CAD-0FA598F2D7E9}" srcId="{10B7C693-B421-453F-97EF-35A342805E45}" destId="{86106B99-5CCD-42B6-B0E0-3AF793B760DD}" srcOrd="3" destOrd="0" parTransId="{EFC3C9DB-3485-4516-BAA3-B9B9DAFE5119}" sibTransId="{A4F62FA3-59D4-437F-87DA-09D17A17966E}"/>
    <dgm:cxn modelId="{E5790242-CC18-405B-A030-408D28A62CED}" type="presOf" srcId="{D918477C-1FB1-45F4-B49D-2AAD1CCA15EF}" destId="{D1B8790C-407E-400C-A0E7-AFF9C25F307E}" srcOrd="0" destOrd="0" presId="urn:microsoft.com/office/officeart/2005/8/layout/chevron1"/>
    <dgm:cxn modelId="{4AD6D855-5E97-463D-A186-F5C9622EA30F}" srcId="{10B7C693-B421-453F-97EF-35A342805E45}" destId="{D918477C-1FB1-45F4-B49D-2AAD1CCA15EF}" srcOrd="0" destOrd="0" parTransId="{43C22C40-2D39-4219-8EAF-A1C8A2451AE3}" sibTransId="{6FCC68EB-923F-4892-BFA6-253A152591E6}"/>
    <dgm:cxn modelId="{795C136E-62BB-4A30-86CD-B58AA2C366FB}" type="presOf" srcId="{86106B99-5CCD-42B6-B0E0-3AF793B760DD}" destId="{4023B71A-B681-485D-92DE-8C0ECB466274}" srcOrd="0" destOrd="0" presId="urn:microsoft.com/office/officeart/2005/8/layout/chevron1"/>
    <dgm:cxn modelId="{021A8FF2-6EF4-40FB-9FA3-DAC3B19B0CFB}" type="presOf" srcId="{66CDCF69-7799-4658-9718-CBC268CBEC27}" destId="{DC2BD543-B129-47DA-98C8-28B0DC6600F9}" srcOrd="0" destOrd="0" presId="urn:microsoft.com/office/officeart/2005/8/layout/chevron1"/>
    <dgm:cxn modelId="{245336A1-1A91-4357-87AF-23AD1CEC2945}" type="presOf" srcId="{BD4E22D3-6888-425B-821B-14D53B88544E}" destId="{FB3766FB-AFE3-4B5E-AA04-9BCE3E0D3504}" srcOrd="0" destOrd="0" presId="urn:microsoft.com/office/officeart/2005/8/layout/chevron1"/>
    <dgm:cxn modelId="{8A56BE98-01FA-4834-8ADA-AB29EE0085E2}" srcId="{10B7C693-B421-453F-97EF-35A342805E45}" destId="{BD4E22D3-6888-425B-821B-14D53B88544E}" srcOrd="2" destOrd="0" parTransId="{89AD75B7-891C-4A63-AE75-30CFD4B9CF72}" sibTransId="{D2EBC482-7A19-448D-9B08-C1452C568933}"/>
    <dgm:cxn modelId="{8DE4A153-2E84-46E8-95E0-AE2381018313}" type="presOf" srcId="{10B7C693-B421-453F-97EF-35A342805E45}" destId="{E9293BE9-F7F4-4DD2-A661-CE0B7C90DBA0}" srcOrd="0" destOrd="0" presId="urn:microsoft.com/office/officeart/2005/8/layout/chevron1"/>
    <dgm:cxn modelId="{357BA92C-FD03-4781-9014-30E5881A3F24}" srcId="{10B7C693-B421-453F-97EF-35A342805E45}" destId="{66CDCF69-7799-4658-9718-CBC268CBEC27}" srcOrd="4" destOrd="0" parTransId="{91770913-03D0-4550-97D4-0C2274D75688}" sibTransId="{3B79BB8C-036D-443D-97E9-44BF83FFE5D6}"/>
    <dgm:cxn modelId="{B824C313-BF05-4DB4-A1D6-355BF29C0464}" srcId="{10B7C693-B421-453F-97EF-35A342805E45}" destId="{E4AC6A09-E987-4166-8BB4-FAFEA8143F7E}" srcOrd="1" destOrd="0" parTransId="{8AD9184E-80AC-4032-8716-0D3F2096ADE6}" sibTransId="{36967826-B04E-439E-AF03-AC6656725946}"/>
    <dgm:cxn modelId="{B8987907-1283-4DC7-8ECB-29447A8F2086}" type="presParOf" srcId="{E9293BE9-F7F4-4DD2-A661-CE0B7C90DBA0}" destId="{D1B8790C-407E-400C-A0E7-AFF9C25F307E}" srcOrd="0" destOrd="0" presId="urn:microsoft.com/office/officeart/2005/8/layout/chevron1"/>
    <dgm:cxn modelId="{7CE9F739-B71F-4B8D-86B1-C1EEBB9CCBA7}" type="presParOf" srcId="{E9293BE9-F7F4-4DD2-A661-CE0B7C90DBA0}" destId="{B6D38F3B-EA6D-45E3-BE90-9EE6703626E6}" srcOrd="1" destOrd="0" presId="urn:microsoft.com/office/officeart/2005/8/layout/chevron1"/>
    <dgm:cxn modelId="{CF9A5393-2379-492B-B9A0-E12C2FA6714A}" type="presParOf" srcId="{E9293BE9-F7F4-4DD2-A661-CE0B7C90DBA0}" destId="{C27195CC-AA5B-4DE0-B7BB-A8BEE2EB5997}" srcOrd="2" destOrd="0" presId="urn:microsoft.com/office/officeart/2005/8/layout/chevron1"/>
    <dgm:cxn modelId="{0290BA54-C982-460F-9195-1E9E86419CE3}" type="presParOf" srcId="{E9293BE9-F7F4-4DD2-A661-CE0B7C90DBA0}" destId="{5583A91B-2FEC-424B-9E23-158CF147C38C}" srcOrd="3" destOrd="0" presId="urn:microsoft.com/office/officeart/2005/8/layout/chevron1"/>
    <dgm:cxn modelId="{8AF000A7-E583-4F1F-AF15-9D6728134295}" type="presParOf" srcId="{E9293BE9-F7F4-4DD2-A661-CE0B7C90DBA0}" destId="{FB3766FB-AFE3-4B5E-AA04-9BCE3E0D3504}" srcOrd="4" destOrd="0" presId="urn:microsoft.com/office/officeart/2005/8/layout/chevron1"/>
    <dgm:cxn modelId="{D04828F6-468B-4706-BDA2-FF46CA783C17}" type="presParOf" srcId="{E9293BE9-F7F4-4DD2-A661-CE0B7C90DBA0}" destId="{E4142063-2E23-457A-BA82-B6F482C59389}" srcOrd="5" destOrd="0" presId="urn:microsoft.com/office/officeart/2005/8/layout/chevron1"/>
    <dgm:cxn modelId="{D7974B81-14CF-41CB-BDC5-44045184E181}" type="presParOf" srcId="{E9293BE9-F7F4-4DD2-A661-CE0B7C90DBA0}" destId="{4023B71A-B681-485D-92DE-8C0ECB466274}" srcOrd="6" destOrd="0" presId="urn:microsoft.com/office/officeart/2005/8/layout/chevron1"/>
    <dgm:cxn modelId="{37F20037-870C-4A8F-A4CF-84F14E7BC210}" type="presParOf" srcId="{E9293BE9-F7F4-4DD2-A661-CE0B7C90DBA0}" destId="{639DA6A4-0818-44FB-840F-FB589C734D8C}" srcOrd="7" destOrd="0" presId="urn:microsoft.com/office/officeart/2005/8/layout/chevron1"/>
    <dgm:cxn modelId="{513183E4-47C8-45C1-88CF-C041170AD80E}" type="presParOf" srcId="{E9293BE9-F7F4-4DD2-A661-CE0B7C90DBA0}" destId="{DC2BD543-B129-47DA-98C8-28B0DC6600F9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A952A7-9A29-4272-99A0-BD8EA68C15B2}">
      <dsp:nvSpPr>
        <dsp:cNvPr id="0" name=""/>
        <dsp:cNvSpPr/>
      </dsp:nvSpPr>
      <dsp:spPr>
        <a:xfrm>
          <a:off x="267899" y="89932"/>
          <a:ext cx="1851917" cy="942189"/>
        </a:xfrm>
        <a:prstGeom prst="roundRect">
          <a:avLst/>
        </a:prstGeom>
        <a:solidFill>
          <a:srgbClr val="80AADC"/>
        </a:solidFill>
        <a:ln w="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200" b="1" kern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Competitive economy </a:t>
          </a:r>
          <a:br>
            <a:rPr lang="sv-SE" sz="1200" b="1" kern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sv-SE" sz="1200" b="1" kern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of the region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200" b="0" kern="1200" noProof="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(29 meur)</a:t>
          </a:r>
          <a:endParaRPr lang="en-US" sz="1200" b="0" kern="1200" noProof="0" dirty="0">
            <a:latin typeface="+mj-lt"/>
          </a:endParaRPr>
        </a:p>
      </dsp:txBody>
      <dsp:txXfrm>
        <a:off x="313893" y="135926"/>
        <a:ext cx="1759929" cy="850201"/>
      </dsp:txXfrm>
    </dsp:sp>
    <dsp:sp modelId="{60A3ADA3-97D3-43B3-AE0C-F0240FFE061B}">
      <dsp:nvSpPr>
        <dsp:cNvPr id="0" name=""/>
        <dsp:cNvSpPr/>
      </dsp:nvSpPr>
      <dsp:spPr>
        <a:xfrm>
          <a:off x="2174578" y="89932"/>
          <a:ext cx="1851917" cy="942189"/>
        </a:xfrm>
        <a:prstGeom prst="roundRect">
          <a:avLst/>
        </a:prstGeom>
        <a:solidFill>
          <a:srgbClr val="95C12B"/>
        </a:solidFill>
        <a:ln w="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Sustainable use of </a:t>
          </a:r>
          <a:br>
            <a:rPr lang="en-US" sz="1200" b="1" kern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en-US" sz="1200" b="1" kern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common resources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(37 </a:t>
          </a:r>
          <a:r>
            <a:rPr lang="en-US" sz="1200" kern="1200" dirty="0" err="1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meur</a:t>
          </a:r>
          <a:r>
            <a:rPr lang="en-US" sz="1200" kern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)</a:t>
          </a:r>
          <a:endParaRPr lang="en-US" sz="1200" kern="1200" noProof="0" dirty="0">
            <a:latin typeface="+mj-lt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220572" y="135926"/>
        <a:ext cx="1759929" cy="850201"/>
      </dsp:txXfrm>
    </dsp:sp>
    <dsp:sp modelId="{00538789-D419-46DE-9558-2F2A8915C79A}">
      <dsp:nvSpPr>
        <dsp:cNvPr id="0" name=""/>
        <dsp:cNvSpPr/>
      </dsp:nvSpPr>
      <dsp:spPr>
        <a:xfrm>
          <a:off x="4076553" y="89932"/>
          <a:ext cx="1851917" cy="942189"/>
        </a:xfrm>
        <a:prstGeom prst="roundRect">
          <a:avLst/>
        </a:prstGeom>
        <a:solidFill>
          <a:schemeClr val="accent4"/>
        </a:solidFill>
        <a:ln w="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Well-connected region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noProof="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(37 </a:t>
          </a:r>
          <a:r>
            <a:rPr lang="en-US" sz="1200" kern="1200" noProof="0" dirty="0" err="1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meur</a:t>
          </a:r>
          <a:r>
            <a:rPr lang="en-US" sz="1200" kern="1200" noProof="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)</a:t>
          </a:r>
          <a:endParaRPr lang="en-US" sz="1200" kern="1200" noProof="0" dirty="0">
            <a:latin typeface="+mj-lt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122547" y="135926"/>
        <a:ext cx="1759929" cy="850201"/>
      </dsp:txXfrm>
    </dsp:sp>
    <dsp:sp modelId="{A1BFF7B2-16BB-4E97-8445-0C0629174056}">
      <dsp:nvSpPr>
        <dsp:cNvPr id="0" name=""/>
        <dsp:cNvSpPr/>
      </dsp:nvSpPr>
      <dsp:spPr>
        <a:xfrm>
          <a:off x="5984565" y="89932"/>
          <a:ext cx="1851917" cy="942189"/>
        </a:xfrm>
        <a:prstGeom prst="roundRect">
          <a:avLst/>
        </a:prstGeom>
        <a:solidFill>
          <a:srgbClr val="C10311"/>
        </a:solidFill>
        <a:ln w="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Skilled and socially</a:t>
          </a:r>
          <a:br>
            <a:rPr lang="en-US" sz="1200" b="1" kern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en-US" sz="1200" b="1" kern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 inclusive region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(12 </a:t>
          </a:r>
          <a:r>
            <a:rPr lang="en-US" sz="1200" kern="1200" dirty="0" err="1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meur</a:t>
          </a:r>
          <a:r>
            <a:rPr lang="en-US" sz="1200" kern="1200" dirty="0" smtClean="0">
              <a:latin typeface="+mj-lt"/>
              <a:ea typeface="Tahoma" panose="020B0604030504040204" pitchFamily="34" charset="0"/>
              <a:cs typeface="Tahoma" panose="020B0604030504040204" pitchFamily="34" charset="0"/>
            </a:rPr>
            <a:t>)</a:t>
          </a:r>
          <a:endParaRPr lang="en-US" sz="1200" kern="1200" noProof="0" dirty="0">
            <a:latin typeface="+mj-lt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030559" y="135926"/>
        <a:ext cx="1759929" cy="8502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B8790C-407E-400C-A0E7-AFF9C25F307E}">
      <dsp:nvSpPr>
        <dsp:cNvPr id="0" name=""/>
        <dsp:cNvSpPr/>
      </dsp:nvSpPr>
      <dsp:spPr>
        <a:xfrm>
          <a:off x="1925" y="465927"/>
          <a:ext cx="1713662" cy="6854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b="1" kern="1200" dirty="0" smtClean="0"/>
            <a:t>Programme</a:t>
          </a:r>
          <a:endParaRPr lang="fi-FI" sz="1400" b="1" kern="1200" dirty="0"/>
        </a:p>
      </dsp:txBody>
      <dsp:txXfrm>
        <a:off x="344658" y="465927"/>
        <a:ext cx="1028197" cy="685465"/>
      </dsp:txXfrm>
    </dsp:sp>
    <dsp:sp modelId="{C27195CC-AA5B-4DE0-B7BB-A8BEE2EB5997}">
      <dsp:nvSpPr>
        <dsp:cNvPr id="0" name=""/>
        <dsp:cNvSpPr/>
      </dsp:nvSpPr>
      <dsp:spPr>
        <a:xfrm>
          <a:off x="1544222" y="465927"/>
          <a:ext cx="1713662" cy="6854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b="1" kern="1200" dirty="0" smtClean="0"/>
            <a:t>Funding</a:t>
          </a:r>
          <a:endParaRPr lang="fi-FI" sz="1400" b="1" kern="1200" dirty="0"/>
        </a:p>
      </dsp:txBody>
      <dsp:txXfrm>
        <a:off x="1886955" y="465927"/>
        <a:ext cx="1028197" cy="685465"/>
      </dsp:txXfrm>
    </dsp:sp>
    <dsp:sp modelId="{FB3766FB-AFE3-4B5E-AA04-9BCE3E0D3504}">
      <dsp:nvSpPr>
        <dsp:cNvPr id="0" name=""/>
        <dsp:cNvSpPr/>
      </dsp:nvSpPr>
      <dsp:spPr>
        <a:xfrm>
          <a:off x="3086518" y="465927"/>
          <a:ext cx="1713662" cy="6854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b="1" kern="1200" dirty="0" smtClean="0"/>
            <a:t>Project</a:t>
          </a:r>
          <a:endParaRPr lang="fi-FI" sz="1400" b="1" kern="1200" dirty="0"/>
        </a:p>
      </dsp:txBody>
      <dsp:txXfrm>
        <a:off x="3429251" y="465927"/>
        <a:ext cx="1028197" cy="685465"/>
      </dsp:txXfrm>
    </dsp:sp>
    <dsp:sp modelId="{4023B71A-B681-485D-92DE-8C0ECB466274}">
      <dsp:nvSpPr>
        <dsp:cNvPr id="0" name=""/>
        <dsp:cNvSpPr/>
      </dsp:nvSpPr>
      <dsp:spPr>
        <a:xfrm>
          <a:off x="4628815" y="465927"/>
          <a:ext cx="1713662" cy="6854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b="1" kern="1200" dirty="0" smtClean="0"/>
            <a:t>Results</a:t>
          </a:r>
          <a:endParaRPr lang="fi-FI" sz="1400" b="1" kern="1200" dirty="0"/>
        </a:p>
      </dsp:txBody>
      <dsp:txXfrm>
        <a:off x="4971548" y="465927"/>
        <a:ext cx="1028197" cy="685465"/>
      </dsp:txXfrm>
    </dsp:sp>
    <dsp:sp modelId="{DC2BD543-B129-47DA-98C8-28B0DC6600F9}">
      <dsp:nvSpPr>
        <dsp:cNvPr id="0" name=""/>
        <dsp:cNvSpPr/>
      </dsp:nvSpPr>
      <dsp:spPr>
        <a:xfrm>
          <a:off x="6171111" y="465927"/>
          <a:ext cx="1713662" cy="6854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i-FI" sz="1400" b="1" kern="1200" dirty="0" smtClean="0"/>
            <a:t>Programme</a:t>
          </a:r>
          <a:endParaRPr lang="fi-FI" sz="1400" b="1" kern="1200" dirty="0"/>
        </a:p>
      </dsp:txBody>
      <dsp:txXfrm>
        <a:off x="6513844" y="465927"/>
        <a:ext cx="1028197" cy="6854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54789-20C0-40F6-A903-F9C446116B11}" type="datetimeFigureOut">
              <a:rPr lang="fi-FI" smtClean="0"/>
              <a:t>18.11.2014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4D21CD-789A-49B4-BEAA-F76C992274B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68740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3" y="0"/>
            <a:ext cx="914636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6937" y="2423747"/>
            <a:ext cx="7430222" cy="844810"/>
          </a:xfrm>
          <a:solidFill>
            <a:srgbClr val="FFFFFF">
              <a:alpha val="72941"/>
            </a:srgbClr>
          </a:solidFill>
        </p:spPr>
        <p:txBody>
          <a:bodyPr wrap="none" lIns="324000" tIns="144000" rIns="324000" bIns="144000" anchor="t" anchorCtr="0">
            <a:sp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47330" y="4216827"/>
            <a:ext cx="6450787" cy="624237"/>
          </a:xfrm>
          <a:solidFill>
            <a:srgbClr val="FFFFFF">
              <a:alpha val="73000"/>
            </a:srgbClr>
          </a:solidFill>
        </p:spPr>
        <p:txBody>
          <a:bodyPr wrap="none" lIns="324000" tIns="144000" rIns="324000" bIns="144000">
            <a:spAutoFit/>
          </a:bodyPr>
          <a:lstStyle>
            <a:lvl1pPr marL="0" indent="0" algn="r">
              <a:lnSpc>
                <a:spcPts val="2600"/>
              </a:lnSpc>
              <a:buNone/>
              <a:defRPr sz="2400" i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 smtClean="0"/>
              <a:t>Muokkaa alaotsikon perustyyliä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en-US" dirty="0"/>
          </a:p>
        </p:txBody>
      </p:sp>
      <p:pic>
        <p:nvPicPr>
          <p:cNvPr id="10" name="Kuva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37" y="396609"/>
            <a:ext cx="3433492" cy="766749"/>
          </a:xfrm>
          <a:prstGeom prst="rect">
            <a:avLst/>
          </a:prstGeom>
        </p:spPr>
      </p:pic>
      <p:pic>
        <p:nvPicPr>
          <p:cNvPr id="11" name="Kuva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411" y="402214"/>
            <a:ext cx="2826706" cy="81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876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</a:lstStyle>
          <a:p>
            <a:fld id="{3552CDD9-365E-4C9C-8DF6-67CC306F7947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05002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3" y="0"/>
            <a:ext cx="914636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uorakulmio 2"/>
          <p:cNvSpPr/>
          <p:nvPr userDrawn="1"/>
        </p:nvSpPr>
        <p:spPr>
          <a:xfrm>
            <a:off x="-1" y="5464277"/>
            <a:ext cx="9144001" cy="1393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53976" y="3331060"/>
            <a:ext cx="4033683" cy="844810"/>
          </a:xfrm>
          <a:solidFill>
            <a:srgbClr val="FFFFFF">
              <a:alpha val="72941"/>
            </a:srgbClr>
          </a:solidFill>
        </p:spPr>
        <p:txBody>
          <a:bodyPr wrap="square" lIns="324000" tIns="144000" rIns="324000" bIns="144000" anchor="ctr" anchorCtr="0">
            <a:spAutoFit/>
          </a:bodyPr>
          <a:lstStyle>
            <a:lvl1pPr algn="ctr">
              <a:defRPr sz="40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0" name="Kuva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37" y="396609"/>
            <a:ext cx="3433492" cy="766749"/>
          </a:xfrm>
          <a:prstGeom prst="rect">
            <a:avLst/>
          </a:prstGeom>
        </p:spPr>
      </p:pic>
      <p:pic>
        <p:nvPicPr>
          <p:cNvPr id="11" name="Kuva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023" y="5866492"/>
            <a:ext cx="2826706" cy="81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396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0184" y="0"/>
            <a:ext cx="813816" cy="684885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866273"/>
            <a:ext cx="7886700" cy="12242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269957"/>
            <a:ext cx="7886700" cy="3907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2CDD9-365E-4C9C-8DF6-67CC306F7947}" type="slidenum">
              <a:rPr lang="fi-FI" smtClean="0"/>
              <a:t>‹#›</a:t>
            </a:fld>
            <a:endParaRPr lang="fi-FI"/>
          </a:p>
        </p:txBody>
      </p:sp>
      <p:sp>
        <p:nvSpPr>
          <p:cNvPr id="8" name="Suorakulmio 7"/>
          <p:cNvSpPr/>
          <p:nvPr userDrawn="1"/>
        </p:nvSpPr>
        <p:spPr>
          <a:xfrm>
            <a:off x="0" y="6721476"/>
            <a:ext cx="9144000" cy="136800"/>
          </a:xfrm>
          <a:prstGeom prst="rect">
            <a:avLst/>
          </a:prstGeom>
          <a:solidFill>
            <a:srgbClr val="95C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9" name="Kuva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91" y="195934"/>
            <a:ext cx="2191875" cy="49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071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i="0" kern="1200">
          <a:solidFill>
            <a:schemeClr val="tx2"/>
          </a:solidFill>
          <a:latin typeface="Trebuchet MS" panose="020B0603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69ACDF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69ACDF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69ACDF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69ACDF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centralbaltic.eu/" TargetMode="Externa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426004" y="5457554"/>
            <a:ext cx="8405104" cy="955610"/>
          </a:xfrm>
        </p:spPr>
        <p:txBody>
          <a:bodyPr/>
          <a:lstStyle/>
          <a:p>
            <a:pPr algn="ctr"/>
            <a:r>
              <a:rPr lang="fi-FI" sz="2400" b="1" dirty="0" smtClean="0">
                <a:solidFill>
                  <a:schemeClr val="accent2">
                    <a:lumMod val="50000"/>
                  </a:schemeClr>
                </a:solidFill>
              </a:rPr>
              <a:t>Steering Committee meeting of the PA Safe of EUSBSR</a:t>
            </a:r>
            <a:br>
              <a:rPr lang="fi-FI" sz="2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fi-FI" sz="2400" b="1" dirty="0" smtClean="0">
                <a:solidFill>
                  <a:schemeClr val="accent2">
                    <a:lumMod val="50000"/>
                  </a:schemeClr>
                </a:solidFill>
              </a:rPr>
              <a:t>Helsingor</a:t>
            </a:r>
            <a:r>
              <a:rPr lang="fi-FI" sz="2400" b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fi-FI" sz="2400" b="1" dirty="0" smtClean="0">
                <a:solidFill>
                  <a:schemeClr val="accent2">
                    <a:lumMod val="50000"/>
                  </a:schemeClr>
                </a:solidFill>
              </a:rPr>
              <a:t>19. </a:t>
            </a:r>
            <a:r>
              <a:rPr lang="fi-FI" sz="2400" b="1" dirty="0" smtClean="0">
                <a:solidFill>
                  <a:schemeClr val="accent2">
                    <a:lumMod val="50000"/>
                  </a:schemeClr>
                </a:solidFill>
              </a:rPr>
              <a:t>November 2014</a:t>
            </a:r>
            <a:endParaRPr lang="fi-FI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Alaotsikko 4"/>
          <p:cNvSpPr>
            <a:spLocks noGrp="1"/>
          </p:cNvSpPr>
          <p:nvPr>
            <p:ph type="subTitle" idx="1"/>
          </p:nvPr>
        </p:nvSpPr>
        <p:spPr>
          <a:xfrm>
            <a:off x="3815837" y="4216827"/>
            <a:ext cx="4882280" cy="624237"/>
          </a:xfrm>
        </p:spPr>
        <p:txBody>
          <a:bodyPr/>
          <a:lstStyle/>
          <a:p>
            <a:r>
              <a:rPr lang="fi-FI" sz="2800" b="1" dirty="0" smtClean="0"/>
              <a:t>Project Manager Ivo Volt</a:t>
            </a:r>
            <a:endParaRPr lang="fi-FI" sz="2800" b="1" dirty="0"/>
          </a:p>
        </p:txBody>
      </p:sp>
      <p:sp>
        <p:nvSpPr>
          <p:cNvPr id="6" name="Otsikko 1"/>
          <p:cNvSpPr txBox="1">
            <a:spLocks/>
          </p:cNvSpPr>
          <p:nvPr/>
        </p:nvSpPr>
        <p:spPr>
          <a:xfrm>
            <a:off x="410483" y="2810926"/>
            <a:ext cx="8640489" cy="789411"/>
          </a:xfrm>
          <a:prstGeom prst="rect">
            <a:avLst/>
          </a:prstGeom>
          <a:solidFill>
            <a:srgbClr val="FFFFFF">
              <a:alpha val="72941"/>
            </a:srgbClr>
          </a:solidFill>
        </p:spPr>
        <p:txBody>
          <a:bodyPr vert="horz" wrap="none" lIns="324000" tIns="144000" rIns="324000" bIns="14400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i="0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fi-FI" sz="3600" b="1" dirty="0" smtClean="0">
                <a:solidFill>
                  <a:schemeClr val="accent2">
                    <a:lumMod val="50000"/>
                  </a:schemeClr>
                </a:solidFill>
              </a:rPr>
              <a:t>Central Baltic Programme 2014-2020</a:t>
            </a:r>
            <a:endParaRPr lang="fi-FI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0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What characterizes a strong project?</a:t>
            </a:r>
            <a:endParaRPr lang="fi-FI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Contribution to the programme result indicators</a:t>
            </a:r>
            <a:endParaRPr lang="en-US" dirty="0"/>
          </a:p>
          <a:p>
            <a:r>
              <a:rPr lang="en-US" dirty="0" smtClean="0"/>
              <a:t>Presence </a:t>
            </a:r>
            <a:r>
              <a:rPr lang="en-US" dirty="0"/>
              <a:t>of </a:t>
            </a:r>
            <a:r>
              <a:rPr lang="en-US" dirty="0" smtClean="0"/>
              <a:t>a cross-border challenge or opportunity</a:t>
            </a:r>
            <a:endParaRPr lang="en-US" dirty="0"/>
          </a:p>
          <a:p>
            <a:r>
              <a:rPr lang="en-US" dirty="0" smtClean="0"/>
              <a:t>Joint </a:t>
            </a:r>
            <a:r>
              <a:rPr lang="en-US" dirty="0"/>
              <a:t>interest to </a:t>
            </a:r>
            <a:r>
              <a:rPr lang="en-US" dirty="0" smtClean="0"/>
              <a:t>co-operate</a:t>
            </a:r>
            <a:endParaRPr lang="en-US" dirty="0"/>
          </a:p>
          <a:p>
            <a:r>
              <a:rPr lang="en-US" dirty="0" smtClean="0"/>
              <a:t>Strong </a:t>
            </a:r>
            <a:r>
              <a:rPr lang="en-US" dirty="0"/>
              <a:t>partnership: capacity for international co-operation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014" y="46365"/>
            <a:ext cx="941903" cy="87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84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i-FI" b="1" dirty="0" smtClean="0"/>
              <a:t>Results</a:t>
            </a:r>
            <a:endParaRPr lang="fi-FI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69153" y="1618730"/>
          <a:ext cx="7886700" cy="1617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628650" y="3385754"/>
            <a:ext cx="7886700" cy="29271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69ACDF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69ACD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69ACDF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69ACDF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 smtClean="0"/>
              <a:t>Project results must support the programme in fulfilling the programme objectives</a:t>
            </a:r>
          </a:p>
          <a:p>
            <a:r>
              <a:rPr lang="fi-FI" dirty="0" smtClean="0"/>
              <a:t>The most important factor in assessment of project proposals</a:t>
            </a:r>
          </a:p>
          <a:p>
            <a:r>
              <a:rPr lang="fi-FI" dirty="0" smtClean="0"/>
              <a:t>Focus on result indicators!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014" y="46365"/>
            <a:ext cx="941903" cy="87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04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tsikko 3"/>
          <p:cNvSpPr>
            <a:spLocks noGrp="1"/>
          </p:cNvSpPr>
          <p:nvPr>
            <p:ph type="ctrTitle"/>
          </p:nvPr>
        </p:nvSpPr>
        <p:spPr>
          <a:xfrm>
            <a:off x="2395470" y="2073396"/>
            <a:ext cx="4489583" cy="1731207"/>
          </a:xfrm>
        </p:spPr>
        <p:txBody>
          <a:bodyPr/>
          <a:lstStyle/>
          <a:p>
            <a:r>
              <a:rPr lang="fi-FI" b="1" dirty="0" smtClean="0">
                <a:solidFill>
                  <a:schemeClr val="accent2">
                    <a:lumMod val="50000"/>
                  </a:schemeClr>
                </a:solidFill>
              </a:rPr>
              <a:t>Thank You!</a:t>
            </a:r>
            <a:br>
              <a:rPr lang="fi-FI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fi-FI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fi-FI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fi-FI" sz="2400" b="1" dirty="0" smtClean="0">
                <a:solidFill>
                  <a:schemeClr val="accent2">
                    <a:lumMod val="50000"/>
                  </a:schemeClr>
                </a:solidFill>
              </a:rPr>
              <a:t>ivo.volt@centralbaltic.eu</a:t>
            </a:r>
            <a:endParaRPr lang="fi-FI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2" name="Ryhmä 1"/>
          <p:cNvGrpSpPr/>
          <p:nvPr/>
        </p:nvGrpSpPr>
        <p:grpSpPr>
          <a:xfrm>
            <a:off x="6254127" y="359496"/>
            <a:ext cx="2566326" cy="307777"/>
            <a:chOff x="6218682" y="314929"/>
            <a:chExt cx="2566326" cy="307777"/>
          </a:xfrm>
        </p:grpSpPr>
        <p:pic>
          <p:nvPicPr>
            <p:cNvPr id="9" name="Kuva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4591" y="348422"/>
              <a:ext cx="280417" cy="240792"/>
            </a:xfrm>
            <a:prstGeom prst="rect">
              <a:avLst/>
            </a:prstGeom>
          </p:spPr>
        </p:pic>
        <p:sp>
          <p:nvSpPr>
            <p:cNvPr id="11" name="Tekstiruutu 10"/>
            <p:cNvSpPr txBox="1"/>
            <p:nvPr/>
          </p:nvSpPr>
          <p:spPr>
            <a:xfrm>
              <a:off x="6218682" y="314929"/>
              <a:ext cx="22133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i-FI" sz="1400" dirty="0" smtClean="0"/>
                <a:t>www.centralbaltic.eu</a:t>
              </a:r>
              <a:endParaRPr lang="fi-FI" sz="1400" dirty="0"/>
            </a:p>
          </p:txBody>
        </p:sp>
      </p:grpSp>
      <p:grpSp>
        <p:nvGrpSpPr>
          <p:cNvPr id="3" name="Ryhmä 2"/>
          <p:cNvGrpSpPr/>
          <p:nvPr/>
        </p:nvGrpSpPr>
        <p:grpSpPr>
          <a:xfrm>
            <a:off x="7186959" y="787971"/>
            <a:ext cx="1633494" cy="307777"/>
            <a:chOff x="7155841" y="751063"/>
            <a:chExt cx="1633494" cy="307777"/>
          </a:xfrm>
        </p:grpSpPr>
        <p:pic>
          <p:nvPicPr>
            <p:cNvPr id="8" name="Kuva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9398" y="790652"/>
              <a:ext cx="249937" cy="228600"/>
            </a:xfrm>
            <a:prstGeom prst="rect">
              <a:avLst/>
            </a:prstGeom>
          </p:spPr>
        </p:pic>
        <p:sp>
          <p:nvSpPr>
            <p:cNvPr id="12" name="Tekstiruutu 11"/>
            <p:cNvSpPr txBox="1"/>
            <p:nvPr/>
          </p:nvSpPr>
          <p:spPr>
            <a:xfrm>
              <a:off x="7155841" y="751063"/>
              <a:ext cx="12761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i-FI" sz="1400" dirty="0" err="1" smtClean="0"/>
                <a:t>CentralBaltic</a:t>
              </a:r>
              <a:endParaRPr lang="fi-FI" sz="1400" dirty="0"/>
            </a:p>
          </p:txBody>
        </p:sp>
      </p:grpSp>
      <p:grpSp>
        <p:nvGrpSpPr>
          <p:cNvPr id="5" name="Ryhmä 4"/>
          <p:cNvGrpSpPr/>
          <p:nvPr/>
        </p:nvGrpSpPr>
        <p:grpSpPr>
          <a:xfrm>
            <a:off x="5903796" y="1216446"/>
            <a:ext cx="2843111" cy="307777"/>
            <a:chOff x="5865696" y="1154010"/>
            <a:chExt cx="2843111" cy="307777"/>
          </a:xfrm>
        </p:grpSpPr>
        <p:pic>
          <p:nvPicPr>
            <p:cNvPr id="10" name="Kuva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0791" y="1187466"/>
              <a:ext cx="128016" cy="274321"/>
            </a:xfrm>
            <a:prstGeom prst="rect">
              <a:avLst/>
            </a:prstGeom>
          </p:spPr>
        </p:pic>
        <p:sp>
          <p:nvSpPr>
            <p:cNvPr id="13" name="Tekstiruutu 12">
              <a:hlinkClick r:id="rId5"/>
            </p:cNvPr>
            <p:cNvSpPr txBox="1"/>
            <p:nvPr/>
          </p:nvSpPr>
          <p:spPr>
            <a:xfrm>
              <a:off x="5865696" y="1154010"/>
              <a:ext cx="25663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i-FI" sz="1400" dirty="0" smtClean="0"/>
                <a:t>Central Baltic </a:t>
              </a:r>
              <a:r>
                <a:rPr lang="fi-FI" sz="1400" dirty="0" err="1" smtClean="0"/>
                <a:t>Programme</a:t>
              </a:r>
              <a:endParaRPr lang="fi-FI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9311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ontent Placeholder 1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1" y="692697"/>
            <a:ext cx="6216513" cy="757890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063229"/>
            <a:ext cx="7859216" cy="857250"/>
          </a:xfrm>
        </p:spPr>
        <p:txBody>
          <a:bodyPr>
            <a:normAutofit/>
          </a:bodyPr>
          <a:lstStyle/>
          <a:p>
            <a:pPr algn="ctr"/>
            <a:r>
              <a:rPr lang="fi-FI" b="1" dirty="0">
                <a:latin typeface="Blue Highway" panose="02010603020202020303" pitchFamily="2" charset="0"/>
              </a:rPr>
              <a:t>Programme area and funding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467544" y="857250"/>
            <a:ext cx="72008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5" name="Rectangle 4"/>
          <p:cNvSpPr/>
          <p:nvPr/>
        </p:nvSpPr>
        <p:spPr>
          <a:xfrm>
            <a:off x="0" y="857250"/>
            <a:ext cx="467544" cy="5143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6" name="Rectangle 15"/>
          <p:cNvSpPr/>
          <p:nvPr/>
        </p:nvSpPr>
        <p:spPr>
          <a:xfrm>
            <a:off x="899592" y="2132564"/>
            <a:ext cx="4572000" cy="276998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Blue Highway" panose="02010603020202020303" pitchFamily="2" charset="0"/>
              </a:rPr>
              <a:t>115 million euros available for </a:t>
            </a:r>
            <a:r>
              <a:rPr lang="en-US" sz="2200" dirty="0" smtClean="0">
                <a:latin typeface="Blue Highway" panose="02010603020202020303" pitchFamily="2" charset="0"/>
              </a:rPr>
              <a:t>projects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Blue Highway" panose="02010603020202020303" pitchFamily="2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Blue Highway" panose="02010603020202020303" pitchFamily="2" charset="0"/>
              </a:rPr>
              <a:t>Co-financing rates: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Blue Highway" panose="02010603020202020303" pitchFamily="2" charset="0"/>
              </a:rPr>
              <a:t>75 % in Finland, </a:t>
            </a:r>
            <a:r>
              <a:rPr lang="en-US" sz="2200" dirty="0" err="1">
                <a:latin typeface="Blue Highway" panose="02010603020202020303" pitchFamily="2" charset="0"/>
              </a:rPr>
              <a:t>Åland</a:t>
            </a:r>
            <a:r>
              <a:rPr lang="en-US" sz="2200" dirty="0">
                <a:latin typeface="Blue Highway" panose="02010603020202020303" pitchFamily="2" charset="0"/>
              </a:rPr>
              <a:t>, Sweden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Blue Highway" panose="02010603020202020303" pitchFamily="2" charset="0"/>
              </a:rPr>
              <a:t>85 % in Estonia, Latvia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914" y="24050"/>
            <a:ext cx="1027915" cy="94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73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063229"/>
            <a:ext cx="7859216" cy="1069627"/>
          </a:xfrm>
        </p:spPr>
        <p:txBody>
          <a:bodyPr>
            <a:normAutofit/>
          </a:bodyPr>
          <a:lstStyle/>
          <a:p>
            <a:pPr algn="ctr"/>
            <a:r>
              <a:rPr lang="fi-FI" sz="2800" b="1" dirty="0">
                <a:latin typeface="Blue Highway" panose="02010603020202020303" pitchFamily="2" charset="0"/>
              </a:rPr>
              <a:t>Four Priorities of the </a:t>
            </a:r>
            <a:br>
              <a:rPr lang="fi-FI" sz="2800" b="1" dirty="0">
                <a:latin typeface="Blue Highway" panose="02010603020202020303" pitchFamily="2" charset="0"/>
              </a:rPr>
            </a:br>
            <a:r>
              <a:rPr lang="fi-FI" sz="2800" b="1" dirty="0">
                <a:latin typeface="Blue Highway" panose="02010603020202020303" pitchFamily="2" charset="0"/>
              </a:rPr>
              <a:t>Central Baltic Programme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2492897"/>
            <a:ext cx="7859216" cy="3243807"/>
          </a:xfrm>
        </p:spPr>
        <p:txBody>
          <a:bodyPr>
            <a:normAutofit/>
          </a:bodyPr>
          <a:lstStyle/>
          <a:p>
            <a:pPr marL="473075" indent="-457200">
              <a:spcAft>
                <a:spcPts val="600"/>
              </a:spcAft>
              <a:buAutoNum type="arabicPeriod"/>
              <a:tabLst>
                <a:tab pos="269875" algn="l"/>
                <a:tab pos="539750" algn="l"/>
              </a:tabLst>
            </a:pPr>
            <a:r>
              <a:rPr lang="en-US" dirty="0">
                <a:latin typeface="Blue Highway" panose="02010603020202020303" pitchFamily="2" charset="0"/>
              </a:rPr>
              <a:t>Competitive economy</a:t>
            </a:r>
          </a:p>
          <a:p>
            <a:pPr marL="473075" indent="-457200">
              <a:spcAft>
                <a:spcPts val="600"/>
              </a:spcAft>
              <a:buAutoNum type="arabicPeriod"/>
              <a:tabLst>
                <a:tab pos="269875" algn="l"/>
                <a:tab pos="539750" algn="l"/>
              </a:tabLst>
            </a:pPr>
            <a:r>
              <a:rPr lang="en-US" dirty="0">
                <a:latin typeface="Blue Highway" panose="02010603020202020303" pitchFamily="2" charset="0"/>
              </a:rPr>
              <a:t>Sustainable use of common resources</a:t>
            </a:r>
          </a:p>
          <a:p>
            <a:pPr marL="473075" indent="-457200">
              <a:spcAft>
                <a:spcPts val="600"/>
              </a:spcAft>
              <a:buAutoNum type="arabicPeriod"/>
              <a:tabLst>
                <a:tab pos="269875" algn="l"/>
                <a:tab pos="539750" algn="l"/>
              </a:tabLst>
            </a:pPr>
            <a:r>
              <a:rPr lang="en-US" dirty="0">
                <a:latin typeface="Blue Highway" panose="02010603020202020303" pitchFamily="2" charset="0"/>
              </a:rPr>
              <a:t>Well-connected region</a:t>
            </a:r>
          </a:p>
          <a:p>
            <a:pPr marL="473075" indent="-457200">
              <a:spcAft>
                <a:spcPts val="600"/>
              </a:spcAft>
              <a:buAutoNum type="arabicPeriod"/>
              <a:tabLst>
                <a:tab pos="269875" algn="l"/>
                <a:tab pos="539750" algn="l"/>
              </a:tabLst>
            </a:pPr>
            <a:r>
              <a:rPr lang="en-US" dirty="0">
                <a:latin typeface="Blue Highway" panose="02010603020202020303" pitchFamily="2" charset="0"/>
              </a:rPr>
              <a:t>Skilled and socially inclusive region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467544" y="857250"/>
            <a:ext cx="72008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5" name="Rectangle 4"/>
          <p:cNvSpPr/>
          <p:nvPr/>
        </p:nvSpPr>
        <p:spPr>
          <a:xfrm>
            <a:off x="0" y="857250"/>
            <a:ext cx="467544" cy="51435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014" y="46365"/>
            <a:ext cx="941903" cy="87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0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13686" y="2081101"/>
            <a:ext cx="7572095" cy="4121288"/>
            <a:chOff x="971600" y="1923678"/>
            <a:chExt cx="7572095" cy="4121288"/>
          </a:xfrm>
        </p:grpSpPr>
        <p:sp>
          <p:nvSpPr>
            <p:cNvPr id="6" name="Down Arrow 5"/>
            <p:cNvSpPr/>
            <p:nvPr/>
          </p:nvSpPr>
          <p:spPr>
            <a:xfrm>
              <a:off x="1691680" y="1923678"/>
              <a:ext cx="432048" cy="1008112"/>
            </a:xfrm>
            <a:prstGeom prst="downArrow">
              <a:avLst/>
            </a:prstGeom>
            <a:solidFill>
              <a:srgbClr val="80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7" name="Down Arrow 6"/>
            <p:cNvSpPr/>
            <p:nvPr/>
          </p:nvSpPr>
          <p:spPr>
            <a:xfrm>
              <a:off x="3563888" y="1923678"/>
              <a:ext cx="432048" cy="1008112"/>
            </a:xfrm>
            <a:prstGeom prst="downArrow">
              <a:avLst/>
            </a:prstGeom>
            <a:solidFill>
              <a:srgbClr val="95C1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8" name="Down Arrow 7"/>
            <p:cNvSpPr/>
            <p:nvPr/>
          </p:nvSpPr>
          <p:spPr>
            <a:xfrm>
              <a:off x="5436096" y="1923678"/>
              <a:ext cx="432048" cy="1008112"/>
            </a:xfrm>
            <a:prstGeom prst="down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9" name="Down Arrow 8"/>
            <p:cNvSpPr/>
            <p:nvPr/>
          </p:nvSpPr>
          <p:spPr>
            <a:xfrm>
              <a:off x="7380312" y="1923678"/>
              <a:ext cx="432048" cy="1008112"/>
            </a:xfrm>
            <a:prstGeom prst="downArrow">
              <a:avLst/>
            </a:prstGeom>
            <a:solidFill>
              <a:srgbClr val="C103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71600" y="2931790"/>
              <a:ext cx="1818000" cy="720000"/>
            </a:xfrm>
            <a:prstGeom prst="roundRect">
              <a:avLst/>
            </a:prstGeom>
            <a:solidFill>
              <a:srgbClr val="80AADC"/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indent="9525" algn="ctr">
                <a:spcAft>
                  <a:spcPts val="600"/>
                </a:spcAft>
              </a:pPr>
              <a:r>
                <a:rPr lang="sv-SE" sz="1200" dirty="0">
                  <a:ea typeface="Tahoma" panose="020B0604030504040204" pitchFamily="34" charset="0"/>
                  <a:cs typeface="Tahoma" panose="020B0604030504040204" pitchFamily="34" charset="0"/>
                </a:rPr>
                <a:t>New knowledge </a:t>
              </a:r>
              <a:br>
                <a:rPr lang="sv-SE" sz="1200" dirty="0"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sv-SE" sz="1200" dirty="0">
                  <a:ea typeface="Tahoma" panose="020B0604030504040204" pitchFamily="34" charset="0"/>
                  <a:cs typeface="Tahoma" panose="020B0604030504040204" pitchFamily="34" charset="0"/>
                </a:rPr>
                <a:t>intensive </a:t>
              </a:r>
              <a:r>
                <a:rPr lang="sv-SE" sz="1200" dirty="0" smtClean="0">
                  <a:ea typeface="Tahoma" panose="020B0604030504040204" pitchFamily="34" charset="0"/>
                  <a:cs typeface="Tahoma" panose="020B0604030504040204" pitchFamily="34" charset="0"/>
                </a:rPr>
                <a:t>companies</a:t>
              </a:r>
              <a:endParaRPr lang="sv-SE" sz="1200" dirty="0"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971600" y="3728156"/>
              <a:ext cx="1818000" cy="720000"/>
            </a:xfrm>
            <a:prstGeom prst="roundRect">
              <a:avLst/>
            </a:prstGeom>
            <a:solidFill>
              <a:srgbClr val="80AADC"/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indent="9525" algn="ctr">
                <a:spcAft>
                  <a:spcPts val="600"/>
                </a:spcAft>
              </a:pPr>
              <a:r>
                <a:rPr lang="sv-SE" sz="1200" dirty="0">
                  <a:ea typeface="Tahoma" panose="020B0604030504040204" pitchFamily="34" charset="0"/>
                  <a:cs typeface="Tahoma" panose="020B0604030504040204" pitchFamily="34" charset="0"/>
                </a:rPr>
                <a:t>More </a:t>
              </a:r>
              <a:r>
                <a:rPr lang="sv-SE" sz="1200" dirty="0" smtClean="0">
                  <a:ea typeface="Tahoma" panose="020B0604030504040204" pitchFamily="34" charset="0"/>
                  <a:cs typeface="Tahoma" panose="020B0604030504040204" pitchFamily="34" charset="0"/>
                </a:rPr>
                <a:t>entrepreneurial </a:t>
              </a:r>
              <a:r>
                <a:rPr lang="sv-SE" sz="1200" dirty="0">
                  <a:ea typeface="Tahoma" panose="020B0604030504040204" pitchFamily="34" charset="0"/>
                  <a:cs typeface="Tahoma" panose="020B0604030504040204" pitchFamily="34" charset="0"/>
                </a:rPr>
                <a:t>youth</a:t>
              </a: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971600" y="4528348"/>
              <a:ext cx="1818000" cy="720000"/>
            </a:xfrm>
            <a:prstGeom prst="roundRect">
              <a:avLst/>
            </a:prstGeom>
            <a:solidFill>
              <a:srgbClr val="80AADC"/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>
                <a:spcAft>
                  <a:spcPts val="600"/>
                </a:spcAft>
              </a:pPr>
              <a:r>
                <a:rPr lang="en-US" sz="1200" dirty="0"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More exports by the Central Baltic companies to new markets</a:t>
              </a:r>
              <a:endParaRPr lang="sv-SE" sz="1200" dirty="0" smtClean="0">
                <a:latin typeface="+mj-lt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873763" y="2931790"/>
              <a:ext cx="1818000" cy="720000"/>
            </a:xfrm>
            <a:prstGeom prst="roundRect">
              <a:avLst/>
            </a:prstGeom>
            <a:solidFill>
              <a:srgbClr val="95C12B"/>
            </a:soli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latin typeface="+mj-lt"/>
                </a:rPr>
                <a:t>Natural and cultural resources developed into sustainable tourist attractions</a:t>
              </a:r>
              <a:endParaRPr lang="en-US" sz="1200" dirty="0" smtClean="0">
                <a:latin typeface="+mj-lt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2873763" y="3728156"/>
              <a:ext cx="1818000" cy="720000"/>
            </a:xfrm>
            <a:prstGeom prst="roundRect">
              <a:avLst/>
            </a:prstGeom>
            <a:solidFill>
              <a:srgbClr val="95C12B"/>
            </a:soli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latin typeface="+mj-lt"/>
                </a:rPr>
                <a:t>Sustainably planned and managed marine and coastal areas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2873763" y="4528348"/>
              <a:ext cx="1818000" cy="720000"/>
            </a:xfrm>
            <a:prstGeom prst="roundRect">
              <a:avLst/>
            </a:prstGeom>
            <a:solidFill>
              <a:srgbClr val="95C12B"/>
            </a:soli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Better urban planning in the </a:t>
              </a:r>
              <a:r>
                <a:rPr lang="en-US" sz="1200" dirty="0" smtClean="0"/>
                <a:t>Central Baltic </a:t>
              </a:r>
              <a:r>
                <a:rPr lang="en-US" sz="1200" dirty="0"/>
                <a:t>region</a:t>
              </a:r>
              <a:endParaRPr lang="en-US" sz="1200" dirty="0" smtClean="0">
                <a:latin typeface="+mj-lt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873763" y="5324966"/>
              <a:ext cx="1818000" cy="720000"/>
            </a:xfrm>
            <a:prstGeom prst="roundRect">
              <a:avLst/>
            </a:prstGeom>
            <a:solidFill>
              <a:srgbClr val="95C12B"/>
            </a:soli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 smtClean="0"/>
            </a:p>
            <a:p>
              <a:pPr algn="ctr"/>
              <a:r>
                <a:rPr lang="en-US" sz="1200" dirty="0" smtClean="0"/>
                <a:t>Reduced nutrients</a:t>
              </a:r>
              <a:r>
                <a:rPr lang="en-US" sz="1200" dirty="0"/>
                <a:t>, hazardous substances and toxic inflows to the Baltic Sea</a:t>
              </a:r>
            </a:p>
            <a:p>
              <a:pPr algn="ctr"/>
              <a:endParaRPr lang="en-US" sz="1200" dirty="0">
                <a:latin typeface="+mj-lt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4788024" y="2931790"/>
              <a:ext cx="1818000" cy="720000"/>
            </a:xfrm>
            <a:prstGeom prst="roundRect">
              <a:avLst/>
            </a:prstGeom>
            <a:gradFill flip="none" rotWithShape="1">
              <a:path path="rect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spcAft>
                  <a:spcPts val="600"/>
                </a:spcAft>
              </a:pPr>
              <a:r>
                <a:rPr lang="sv-SE" sz="1200" dirty="0" smtClean="0">
                  <a:latin typeface="+mj-lt"/>
                </a:rPr>
                <a:t>Improved transport flows of people and goods</a:t>
              </a: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4788024" y="3728156"/>
              <a:ext cx="1818000" cy="720000"/>
            </a:xfrm>
            <a:prstGeom prst="roundRect">
              <a:avLst/>
            </a:prstGeom>
            <a:gradFill flip="none" rotWithShape="1">
              <a:path path="rect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spcAft>
                  <a:spcPts val="600"/>
                </a:spcAft>
              </a:pPr>
              <a:r>
                <a:rPr lang="sv-SE" sz="1200" dirty="0" smtClean="0">
                  <a:latin typeface="+mj-lt"/>
                </a:rPr>
                <a:t>Improved services of CB small ports for mobility and tourism</a:t>
              </a: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6714440" y="2931790"/>
              <a:ext cx="1818000" cy="720000"/>
            </a:xfrm>
            <a:prstGeom prst="roundRect">
              <a:avLst/>
            </a:prstGeom>
            <a:solidFill>
              <a:srgbClr val="C10311"/>
            </a:solidFill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z="1200" dirty="0"/>
                <a:t>More people benefiting from stronger CB </a:t>
              </a:r>
              <a:r>
                <a:rPr lang="sv-SE" sz="1200" dirty="0" smtClean="0"/>
                <a:t>communities</a:t>
              </a:r>
              <a:endParaRPr lang="sv-SE" sz="1200" dirty="0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6725695" y="3728156"/>
              <a:ext cx="1818000" cy="720000"/>
            </a:xfrm>
            <a:prstGeom prst="roundRect">
              <a:avLst/>
            </a:prstGeom>
            <a:solidFill>
              <a:srgbClr val="C10311"/>
            </a:solidFill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sv-SE" sz="1200" dirty="0"/>
                <a:t>More aligned vocational education </a:t>
              </a:r>
              <a:r>
                <a:rPr lang="sv-SE" sz="1200" dirty="0" smtClean="0"/>
                <a:t>and training programmes</a:t>
              </a:r>
              <a:endParaRPr lang="sv-SE" sz="1200" dirty="0"/>
            </a:p>
          </p:txBody>
        </p:sp>
      </p:grpSp>
      <p:graphicFrame>
        <p:nvGraphicFramePr>
          <p:cNvPr id="21" name="Platshållare för innehåll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1347561"/>
              </p:ext>
            </p:extLst>
          </p:nvPr>
        </p:nvGraphicFramePr>
        <p:xfrm>
          <a:off x="250627" y="1048981"/>
          <a:ext cx="7967915" cy="1275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" name="Rounded Rectangle 21"/>
          <p:cNvSpPr/>
          <p:nvPr/>
        </p:nvSpPr>
        <p:spPr>
          <a:xfrm>
            <a:off x="513686" y="2225117"/>
            <a:ext cx="7560840" cy="238524"/>
          </a:xfrm>
          <a:prstGeom prst="roundRect">
            <a:avLst/>
          </a:prstGeom>
          <a:solidFill>
            <a:schemeClr val="bg1">
              <a:lumMod val="7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  <a:latin typeface="+mj-lt"/>
              </a:rPr>
              <a:t>Access to and use and quality of ICT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13686" y="2540445"/>
            <a:ext cx="7560840" cy="238524"/>
          </a:xfrm>
          <a:prstGeom prst="roundRect">
            <a:avLst/>
          </a:prstGeom>
          <a:solidFill>
            <a:schemeClr val="bg1">
              <a:lumMod val="7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  <a:latin typeface="+mj-lt"/>
              </a:rPr>
              <a:t>The shift </a:t>
            </a:r>
            <a:r>
              <a:rPr lang="en-GB" sz="1400" dirty="0">
                <a:solidFill>
                  <a:schemeClr val="tx1"/>
                </a:solidFill>
                <a:latin typeface="+mj-lt"/>
              </a:rPr>
              <a:t>towards a </a:t>
            </a:r>
            <a:r>
              <a:rPr lang="en-GB" sz="1400" dirty="0" smtClean="0">
                <a:solidFill>
                  <a:schemeClr val="tx1"/>
                </a:solidFill>
                <a:latin typeface="+mj-lt"/>
              </a:rPr>
              <a:t>low-carbon economy 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014" y="46365"/>
            <a:ext cx="941903" cy="87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53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i-FI" b="1" dirty="0" smtClean="0"/>
              <a:t>Maritime safety </a:t>
            </a:r>
            <a:r>
              <a:rPr lang="fi-FI" b="1" dirty="0" smtClean="0"/>
              <a:t>aspects in </a:t>
            </a:r>
            <a:r>
              <a:rPr lang="fi-FI" b="1" dirty="0" smtClean="0"/>
              <a:t>CBP</a:t>
            </a:r>
            <a:endParaRPr lang="fi-FI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Specific </a:t>
            </a:r>
            <a:r>
              <a:rPr lang="fi-FI" dirty="0" smtClean="0"/>
              <a:t>Objective 2.4:</a:t>
            </a:r>
          </a:p>
          <a:p>
            <a:pPr marL="0" indent="0" algn="ctr">
              <a:buNone/>
            </a:pPr>
            <a:r>
              <a:rPr lang="fi-FI" dirty="0" smtClean="0"/>
              <a:t>Reduced </a:t>
            </a:r>
            <a:r>
              <a:rPr lang="fi-FI" dirty="0" smtClean="0"/>
              <a:t>nutrients, hazardous substances and toxins’ inflows into the Baltic </a:t>
            </a:r>
            <a:r>
              <a:rPr lang="fi-FI" dirty="0" smtClean="0"/>
              <a:t>Sea</a:t>
            </a:r>
          </a:p>
          <a:p>
            <a:endParaRPr lang="fi-FI" dirty="0" smtClean="0"/>
          </a:p>
          <a:p>
            <a:r>
              <a:rPr lang="fi-FI" dirty="0" smtClean="0"/>
              <a:t>Specific Objective 3.2:</a:t>
            </a:r>
          </a:p>
          <a:p>
            <a:pPr marL="0" indent="0" algn="ctr">
              <a:buNone/>
            </a:pPr>
            <a:r>
              <a:rPr lang="fi-FI" dirty="0" smtClean="0"/>
              <a:t>Improved </a:t>
            </a:r>
            <a:r>
              <a:rPr lang="fi-FI" dirty="0"/>
              <a:t>services of existing small ports to improve local and regional mobility and contribute to tourism </a:t>
            </a:r>
            <a:r>
              <a:rPr lang="fi-FI" dirty="0" smtClean="0"/>
              <a:t>development</a:t>
            </a:r>
            <a:endParaRPr lang="fi-FI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014" y="46365"/>
            <a:ext cx="941903" cy="87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64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i-FI" b="1" dirty="0" smtClean="0"/>
              <a:t>First call</a:t>
            </a:r>
            <a:endParaRPr lang="fi-FI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Open on 18. December – 9. February</a:t>
            </a:r>
          </a:p>
          <a:p>
            <a:endParaRPr lang="fi-FI" dirty="0"/>
          </a:p>
          <a:p>
            <a:r>
              <a:rPr lang="fi-FI" dirty="0" smtClean="0"/>
              <a:t>Small projects: decisions in April and projects can start in May 2015</a:t>
            </a:r>
          </a:p>
          <a:p>
            <a:endParaRPr lang="fi-FI" dirty="0"/>
          </a:p>
          <a:p>
            <a:r>
              <a:rPr lang="fi-FI" dirty="0" smtClean="0"/>
              <a:t>Regular projects: decisions on the first step in April and final decisions in August. Projects can start in September 2015</a:t>
            </a:r>
            <a:endParaRPr lang="fi-FI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014" y="46365"/>
            <a:ext cx="941903" cy="87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03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i-FI" b="1" dirty="0" smtClean="0"/>
              <a:t>Next calls</a:t>
            </a:r>
            <a:endParaRPr lang="fi-FI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Second call: 24. August – 23. October 2015</a:t>
            </a:r>
          </a:p>
          <a:p>
            <a:r>
              <a:rPr lang="fi-FI" dirty="0" smtClean="0"/>
              <a:t>Small projects can start from February 2016</a:t>
            </a:r>
          </a:p>
          <a:p>
            <a:r>
              <a:rPr lang="fi-FI" dirty="0" smtClean="0"/>
              <a:t>Regular projects can start from July 2016</a:t>
            </a:r>
          </a:p>
          <a:p>
            <a:endParaRPr lang="fi-FI" dirty="0"/>
          </a:p>
          <a:p>
            <a:r>
              <a:rPr lang="fi-FI" dirty="0" smtClean="0"/>
              <a:t>Third call: open in spring 2016</a:t>
            </a:r>
          </a:p>
          <a:p>
            <a:r>
              <a:rPr lang="fi-FI" dirty="0" smtClean="0"/>
              <a:t>Projects can start from July or December 2016</a:t>
            </a:r>
            <a:endParaRPr lang="fi-FI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014" y="46365"/>
            <a:ext cx="941903" cy="87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5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866273"/>
            <a:ext cx="7886700" cy="872375"/>
          </a:xfrm>
        </p:spPr>
        <p:txBody>
          <a:bodyPr/>
          <a:lstStyle/>
          <a:p>
            <a:pPr algn="ctr"/>
            <a:r>
              <a:rPr lang="fi-FI" b="1" dirty="0" smtClean="0"/>
              <a:t>Programme basics</a:t>
            </a:r>
            <a:endParaRPr lang="fi-FI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918953"/>
            <a:ext cx="7886700" cy="4258010"/>
          </a:xfrm>
        </p:spPr>
        <p:txBody>
          <a:bodyPr/>
          <a:lstStyle/>
          <a:p>
            <a:r>
              <a:rPr lang="fi-FI" dirty="0" smtClean="0"/>
              <a:t>Partners from at least two participating countries</a:t>
            </a:r>
          </a:p>
          <a:p>
            <a:endParaRPr lang="fi-FI" dirty="0" smtClean="0"/>
          </a:p>
          <a:p>
            <a:r>
              <a:rPr lang="fi-FI" dirty="0" smtClean="0"/>
              <a:t>Clear cross-border added value</a:t>
            </a:r>
          </a:p>
          <a:p>
            <a:endParaRPr lang="fi-FI" dirty="0" smtClean="0"/>
          </a:p>
          <a:p>
            <a:r>
              <a:rPr lang="fi-FI" dirty="0" smtClean="0"/>
              <a:t>2-step approach for regular projects</a:t>
            </a:r>
          </a:p>
          <a:p>
            <a:endParaRPr lang="fi-FI" dirty="0" smtClean="0"/>
          </a:p>
          <a:p>
            <a:r>
              <a:rPr lang="fi-FI" dirty="0" smtClean="0"/>
              <a:t>Small projects</a:t>
            </a:r>
            <a:endParaRPr lang="fi-FI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656" y="107933"/>
            <a:ext cx="823260" cy="76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6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i-FI" b="1" dirty="0" smtClean="0"/>
              <a:t>Submitting an application</a:t>
            </a:r>
            <a:endParaRPr lang="fi-FI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eMonitoring System</a:t>
            </a:r>
          </a:p>
          <a:p>
            <a:endParaRPr lang="fi-FI" dirty="0" smtClean="0"/>
          </a:p>
          <a:p>
            <a:r>
              <a:rPr lang="fi-FI" dirty="0" smtClean="0"/>
              <a:t>Opened when the call is opened</a:t>
            </a:r>
          </a:p>
          <a:p>
            <a:endParaRPr lang="fi-FI" dirty="0" smtClean="0"/>
          </a:p>
          <a:p>
            <a:r>
              <a:rPr lang="fi-FI" dirty="0" smtClean="0"/>
              <a:t>Lead Applicant fills in application</a:t>
            </a:r>
          </a:p>
          <a:p>
            <a:endParaRPr lang="fi-FI" dirty="0" smtClean="0"/>
          </a:p>
          <a:p>
            <a:r>
              <a:rPr lang="fi-FI" dirty="0" smtClean="0"/>
              <a:t>Templates and questions will be available earlier</a:t>
            </a:r>
            <a:endParaRPr lang="fi-FI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014" y="46365"/>
            <a:ext cx="941903" cy="87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ema">
  <a:themeElements>
    <a:clrScheme name="Central Baltic CB">
      <a:dk1>
        <a:sysClr val="windowText" lastClr="000000"/>
      </a:dk1>
      <a:lt1>
        <a:sysClr val="window" lastClr="FFFFFF"/>
      </a:lt1>
      <a:dk2>
        <a:srgbClr val="2B3485"/>
      </a:dk2>
      <a:lt2>
        <a:srgbClr val="E7E6E6"/>
      </a:lt2>
      <a:accent1>
        <a:srgbClr val="2B3485"/>
      </a:accent1>
      <a:accent2>
        <a:srgbClr val="7BAADF"/>
      </a:accent2>
      <a:accent3>
        <a:srgbClr val="DFEBF8"/>
      </a:accent3>
      <a:accent4>
        <a:srgbClr val="2B3485"/>
      </a:accent4>
      <a:accent5>
        <a:srgbClr val="95C12B"/>
      </a:accent5>
      <a:accent6>
        <a:srgbClr val="95C12B"/>
      </a:accent6>
      <a:hlink>
        <a:srgbClr val="2B3485"/>
      </a:hlink>
      <a:folHlink>
        <a:srgbClr val="2B3485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364</TotalTime>
  <Words>416</Words>
  <Application>Microsoft Office PowerPoint</Application>
  <PresentationFormat>On-screen Show (4:3)</PresentationFormat>
  <Paragraphs>89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Blue Highway</vt:lpstr>
      <vt:lpstr>Calibri</vt:lpstr>
      <vt:lpstr>Tahoma</vt:lpstr>
      <vt:lpstr>Trebuchet MS</vt:lpstr>
      <vt:lpstr>Office-teema</vt:lpstr>
      <vt:lpstr>Steering Committee meeting of the PA Safe of EUSBSR Helsingor, 19. November 2014</vt:lpstr>
      <vt:lpstr>Programme area and funding</vt:lpstr>
      <vt:lpstr>Four Priorities of the  Central Baltic Programme</vt:lpstr>
      <vt:lpstr>PowerPoint Presentation</vt:lpstr>
      <vt:lpstr>Maritime safety aspects in CBP</vt:lpstr>
      <vt:lpstr>First call</vt:lpstr>
      <vt:lpstr>Next calls</vt:lpstr>
      <vt:lpstr>Programme basics</vt:lpstr>
      <vt:lpstr>Submitting an application</vt:lpstr>
      <vt:lpstr>What characterizes a strong project?</vt:lpstr>
      <vt:lpstr>Results</vt:lpstr>
      <vt:lpstr>Thank You!  ivo.volt@centralbaltic.eu</vt:lpstr>
    </vt:vector>
  </TitlesOfParts>
  <Company>Central Baltic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 template</dc:title>
  <dc:creator>Central Baltic</dc:creator>
  <cp:lastModifiedBy>Volt Ivo</cp:lastModifiedBy>
  <cp:revision>62</cp:revision>
  <cp:lastPrinted>2014-10-27T14:43:50Z</cp:lastPrinted>
  <dcterms:created xsi:type="dcterms:W3CDTF">2014-10-23T08:24:39Z</dcterms:created>
  <dcterms:modified xsi:type="dcterms:W3CDTF">2014-11-18T17:55:39Z</dcterms:modified>
</cp:coreProperties>
</file>