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8049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42598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1067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607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5669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2470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8103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856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567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41468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7680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AD6C3-2BDA-4375-81B8-E02199FA5405}" type="datetimeFigureOut">
              <a:rPr lang="sv-SE" smtClean="0"/>
              <a:t>2014-11-18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332D9-C9EB-4C3D-9D4C-2A7B50078DD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7171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1"/>
          <p:cNvSpPr txBox="1">
            <a:spLocks/>
          </p:cNvSpPr>
          <p:nvPr/>
        </p:nvSpPr>
        <p:spPr>
          <a:xfrm>
            <a:off x="649897" y="3429000"/>
            <a:ext cx="77724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Ulf Siwe</a:t>
            </a:r>
          </a:p>
          <a:p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</a:rPr>
              <a:t>MONALISA, </a:t>
            </a:r>
            <a:r>
              <a:rPr lang="en-GB" b="1" dirty="0" smtClean="0">
                <a:latin typeface="Roboto" panose="02000000000000000000" pitchFamily="2" charset="0"/>
                <a:ea typeface="Roboto" panose="02000000000000000000" pitchFamily="2" charset="0"/>
              </a:rPr>
              <a:t>Sea </a:t>
            </a:r>
            <a:r>
              <a:rPr lang="en-GB" b="1" dirty="0">
                <a:latin typeface="Roboto" panose="02000000000000000000" pitchFamily="2" charset="0"/>
                <a:ea typeface="Roboto" panose="02000000000000000000" pitchFamily="2" charset="0"/>
              </a:rPr>
              <a:t>Traffic Management and the future</a:t>
            </a:r>
            <a:endParaRPr lang="sv-SE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94928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315400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609163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1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55272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sz="4000" b="0" noProof="0" dirty="0" smtClean="0"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Challenges for MONALISA and</a:t>
            </a:r>
            <a:br>
              <a:rPr lang="en-GB" sz="4000" b="0" noProof="0" dirty="0" smtClean="0"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</a:br>
            <a:r>
              <a:rPr lang="en-GB" sz="4000" b="0" noProof="0" dirty="0" smtClean="0"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Sea Traffic Management</a:t>
            </a:r>
            <a:endParaRPr lang="en-GB" sz="4000" b="0" noProof="0" dirty="0"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763688" y="1988840"/>
            <a:ext cx="6840760" cy="3960440"/>
          </a:xfrm>
        </p:spPr>
        <p:txBody>
          <a:bodyPr>
            <a:normAutofit fontScale="85000" lnSpcReduction="10000"/>
          </a:bodyPr>
          <a:lstStyle/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From projects to programme</a:t>
            </a:r>
          </a:p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The STM Development phase will encompass a large number of projects – coordination is required</a:t>
            </a:r>
          </a:p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Further testing and demonstrations will be required</a:t>
            </a:r>
          </a:p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Continuity must be ensured in order to keep up the pace and secure delivery of benefits to the maritime society</a:t>
            </a:r>
            <a:endParaRPr lang="en-GB" noProof="0" dirty="0" smtClean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949280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5639516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907704" y="332656"/>
            <a:ext cx="6840760" cy="1470025"/>
          </a:xfrm>
        </p:spPr>
        <p:txBody>
          <a:bodyPr>
            <a:normAutofit/>
          </a:bodyPr>
          <a:lstStyle/>
          <a:p>
            <a:r>
              <a:rPr lang="en-GB" sz="4000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Sequence of the STM Programme</a:t>
            </a:r>
            <a:endParaRPr lang="en-GB" sz="4000" noProof="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Underrubrik 4"/>
          <p:cNvSpPr>
            <a:spLocks noGrp="1"/>
          </p:cNvSpPr>
          <p:nvPr>
            <p:ph type="subTitle" idx="1"/>
          </p:nvPr>
        </p:nvSpPr>
        <p:spPr bwMode="auto">
          <a:xfrm>
            <a:off x="107254" y="5661248"/>
            <a:ext cx="2154611" cy="998820"/>
          </a:xfrm>
          <a:prstGeom prst="chevr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GB" sz="1400" b="1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STM Definition Phase</a:t>
            </a:r>
          </a:p>
          <a:p>
            <a:pPr eaLnBrk="0" hangingPunct="0">
              <a:lnSpc>
                <a:spcPct val="80000"/>
              </a:lnSpc>
            </a:pPr>
            <a:r>
              <a:rPr lang="en-GB" sz="1400" b="1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(ML 2.0) </a:t>
            </a:r>
            <a:endParaRPr lang="en-GB" sz="1400" b="1" noProof="0" dirty="0" smtClean="0">
              <a:solidFill>
                <a:schemeClr val="tx1">
                  <a:lumMod val="50000"/>
                  <a:lumOff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Underrubrik 4"/>
          <p:cNvSpPr txBox="1">
            <a:spLocks/>
          </p:cNvSpPr>
          <p:nvPr/>
        </p:nvSpPr>
        <p:spPr bwMode="auto">
          <a:xfrm>
            <a:off x="1691680" y="4509120"/>
            <a:ext cx="2376264" cy="952516"/>
          </a:xfrm>
          <a:prstGeom prst="chevron">
            <a:avLst/>
          </a:prstGeom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80000"/>
              </a:lnSpc>
            </a:pPr>
            <a:r>
              <a:rPr lang="sv-S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STM Target </a:t>
            </a:r>
            <a:r>
              <a:rPr lang="sv-S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Concept</a:t>
            </a:r>
            <a:r>
              <a:rPr lang="sv-S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sv-SE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Validation</a:t>
            </a:r>
            <a:r>
              <a:rPr lang="sv-S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sv-S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Phase</a:t>
            </a:r>
            <a:endParaRPr lang="sv-SE" sz="12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7" name="Underrubrik 4"/>
          <p:cNvSpPr txBox="1">
            <a:spLocks/>
          </p:cNvSpPr>
          <p:nvPr/>
        </p:nvSpPr>
        <p:spPr bwMode="auto">
          <a:xfrm>
            <a:off x="2715504" y="3429000"/>
            <a:ext cx="3640984" cy="936104"/>
          </a:xfrm>
          <a:prstGeom prst="chevron">
            <a:avLst/>
          </a:prstGeom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80000"/>
              </a:lnSpc>
            </a:pPr>
            <a:r>
              <a:rPr lang="sv-S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STM </a:t>
            </a:r>
            <a:r>
              <a:rPr lang="sv-S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Development</a:t>
            </a:r>
            <a:r>
              <a:rPr lang="sv-S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sv-S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Phase</a:t>
            </a:r>
            <a:endParaRPr lang="sv-SE" sz="12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8" name="Underrubrik 4"/>
          <p:cNvSpPr txBox="1">
            <a:spLocks/>
          </p:cNvSpPr>
          <p:nvPr/>
        </p:nvSpPr>
        <p:spPr bwMode="auto">
          <a:xfrm>
            <a:off x="4355976" y="2323983"/>
            <a:ext cx="4244797" cy="891480"/>
          </a:xfrm>
          <a:prstGeom prst="chevron">
            <a:avLst/>
          </a:prstGeom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lnSpc>
                <a:spcPct val="80000"/>
              </a:lnSpc>
            </a:pPr>
            <a:r>
              <a:rPr lang="sv-SE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STM </a:t>
            </a:r>
            <a:r>
              <a:rPr lang="sv-SE" sz="1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Deployment</a:t>
            </a:r>
            <a:r>
              <a:rPr lang="sv-SE" sz="17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 </a:t>
            </a:r>
            <a:r>
              <a:rPr lang="sv-SE" sz="1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</a:rPr>
              <a:t>Phase</a:t>
            </a:r>
            <a:endParaRPr lang="sv-SE" sz="1400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</a:endParaRPr>
          </a:p>
        </p:txBody>
      </p:sp>
      <p:cxnSp>
        <p:nvCxnSpPr>
          <p:cNvPr id="10" name="Rak 9"/>
          <p:cNvCxnSpPr/>
          <p:nvPr/>
        </p:nvCxnSpPr>
        <p:spPr>
          <a:xfrm>
            <a:off x="323528" y="2060848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ruta 11"/>
          <p:cNvSpPr txBox="1"/>
          <p:nvPr/>
        </p:nvSpPr>
        <p:spPr>
          <a:xfrm>
            <a:off x="827584" y="1772816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2015	2016	2017	2018	2019	2020	2021	2022	</a:t>
            </a:r>
            <a:r>
              <a:rPr lang="sv-SE" dirty="0" smtClean="0"/>
              <a:t>…</a:t>
            </a:r>
            <a:endParaRPr lang="sv-SE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936522"/>
            <a:ext cx="327309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Bildobjekt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236" y="5661248"/>
            <a:ext cx="1051576" cy="105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58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" y="0"/>
            <a:ext cx="2400300" cy="6858000"/>
          </a:xfrm>
          <a:prstGeom prst="rect">
            <a:avLst/>
          </a:prstGeom>
        </p:spPr>
      </p:pic>
      <p:sp>
        <p:nvSpPr>
          <p:cNvPr id="7" name="Rubrik 7"/>
          <p:cNvSpPr>
            <a:spLocks noGrp="1"/>
          </p:cNvSpPr>
          <p:nvPr>
            <p:ph type="ctrTitle"/>
          </p:nvPr>
        </p:nvSpPr>
        <p:spPr>
          <a:xfrm>
            <a:off x="2555776" y="2348880"/>
            <a:ext cx="5688632" cy="1470025"/>
          </a:xfrm>
        </p:spPr>
        <p:txBody>
          <a:bodyPr>
            <a:normAutofit fontScale="90000"/>
          </a:bodyPr>
          <a:lstStyle/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MONALISA, </a:t>
            </a:r>
            <a:b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Sea Traffic Management and the future</a:t>
            </a:r>
            <a:b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</a:br>
            <a:endParaRPr lang="en-GB" sz="3200" noProof="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Underrubrik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5" name="Content Placeholder 3" descr="Oce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17" r="-14317"/>
          <a:stretch>
            <a:fillRect/>
          </a:stretch>
        </p:blipFill>
        <p:spPr>
          <a:xfrm>
            <a:off x="-1394867" y="0"/>
            <a:ext cx="11887200" cy="694948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t="7564" r="3869" b="5188"/>
          <a:stretch/>
        </p:blipFill>
        <p:spPr bwMode="auto">
          <a:xfrm>
            <a:off x="1835696" y="1952625"/>
            <a:ext cx="5715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46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>
            <a:normAutofit fontScale="90000"/>
          </a:bodyPr>
          <a:lstStyle/>
          <a:p>
            <a:r>
              <a:rPr lang="en-GB" noProof="0" dirty="0" smtClean="0">
                <a:latin typeface="Roboto" panose="02000000000000000000" pitchFamily="2" charset="0"/>
                <a:ea typeface="Roboto" panose="02000000000000000000" pitchFamily="2" charset="0"/>
              </a:rPr>
              <a:t>Scope of the STM Target Concept Validation Project</a:t>
            </a:r>
            <a:endParaRPr lang="en-GB" noProof="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082354" cy="115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79388" y="1844675"/>
            <a:ext cx="8856662" cy="3856038"/>
            <a:chOff x="113" y="1162"/>
            <a:chExt cx="5579" cy="242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3" y="1162"/>
              <a:ext cx="5579" cy="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v-SE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162"/>
              <a:ext cx="5586" cy="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30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Roboto" panose="02000000000000000000" pitchFamily="2" charset="0"/>
                <a:ea typeface="Roboto" panose="02000000000000000000" pitchFamily="2" charset="0"/>
              </a:rPr>
              <a:t>EUSBSR – PA Safe</a:t>
            </a:r>
            <a:endParaRPr lang="en-GB" noProof="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082354" cy="115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tshållare för innehåll 2"/>
          <p:cNvSpPr>
            <a:spLocks noGrp="1"/>
          </p:cNvSpPr>
          <p:nvPr>
            <p:ph idx="1"/>
          </p:nvPr>
        </p:nvSpPr>
        <p:spPr>
          <a:xfrm>
            <a:off x="971600" y="1556792"/>
            <a:ext cx="7632848" cy="47525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Testbed</a:t>
            </a:r>
            <a:r>
              <a:rPr lang="en-US" dirty="0" smtClean="0"/>
              <a:t> Baltic Sea</a:t>
            </a:r>
          </a:p>
          <a:p>
            <a:r>
              <a:rPr lang="en-US" dirty="0" smtClean="0"/>
              <a:t>Dynamic </a:t>
            </a:r>
            <a:r>
              <a:rPr lang="en-US" dirty="0"/>
              <a:t>Voyage </a:t>
            </a:r>
            <a:r>
              <a:rPr lang="en-US" dirty="0" smtClean="0"/>
              <a:t>Management </a:t>
            </a:r>
          </a:p>
          <a:p>
            <a:r>
              <a:rPr lang="en-US" dirty="0" smtClean="0"/>
              <a:t>Flow Management</a:t>
            </a:r>
          </a:p>
          <a:p>
            <a:r>
              <a:rPr lang="en-US" dirty="0" smtClean="0"/>
              <a:t>Port CDM</a:t>
            </a:r>
          </a:p>
          <a:p>
            <a:r>
              <a:rPr lang="en-US" dirty="0" smtClean="0"/>
              <a:t>Maritime </a:t>
            </a:r>
            <a:r>
              <a:rPr lang="en-US" dirty="0"/>
              <a:t>Cloud and SWIM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HELCOM </a:t>
            </a:r>
            <a:r>
              <a:rPr lang="en-US" dirty="0"/>
              <a:t>Recommendation no. 34E/2 "Further testing and developing the concept of pro-active route planning as well as other </a:t>
            </a:r>
            <a:r>
              <a:rPr lang="en-US" dirty="0" err="1"/>
              <a:t>e-navigation</a:t>
            </a:r>
            <a:r>
              <a:rPr lang="en-US" dirty="0"/>
              <a:t> solutions to enhance safety of navigation and protection of the marine environment in the Baltic Sea </a:t>
            </a:r>
            <a:r>
              <a:rPr lang="en-US" dirty="0" smtClean="0"/>
              <a:t>Region“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100" b="1" i="1" dirty="0"/>
              <a:t>Seekin</a:t>
            </a:r>
            <a:r>
              <a:rPr lang="en-US" b="1" i="1" dirty="0" smtClean="0"/>
              <a:t>g support as Flagship Project as a continuation of the MONALISA projects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4097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163</Words>
  <Application>Microsoft Office PowerPoint</Application>
  <PresentationFormat>Bildspel på skärmen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7" baseType="lpstr">
      <vt:lpstr>Office-tema</vt:lpstr>
      <vt:lpstr>PowerPoint-presentation</vt:lpstr>
      <vt:lpstr>Challenges for MONALISA and Sea Traffic Management</vt:lpstr>
      <vt:lpstr>Sequence of the STM Programme</vt:lpstr>
      <vt:lpstr>MONALISA,  Sea Traffic Management and the future </vt:lpstr>
      <vt:lpstr>Scope of the STM Target Concept Validation Project</vt:lpstr>
      <vt:lpstr>EUSBSR – PA Safe</vt:lpstr>
    </vt:vector>
  </TitlesOfParts>
  <Company>Sjöfartsverket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MONALISA,  Sea Traffic Management and the future </dc:title>
  <dc:creator>Ulf Siwe</dc:creator>
  <cp:lastModifiedBy>Ulf Siwe</cp:lastModifiedBy>
  <cp:revision>3</cp:revision>
  <dcterms:created xsi:type="dcterms:W3CDTF">2014-11-18T09:56:36Z</dcterms:created>
  <dcterms:modified xsi:type="dcterms:W3CDTF">2014-11-18T10:53:13Z</dcterms:modified>
</cp:coreProperties>
</file>